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82" r:id="rId3"/>
    <p:sldId id="312" r:id="rId4"/>
    <p:sldId id="313" r:id="rId5"/>
    <p:sldId id="311" r:id="rId6"/>
    <p:sldId id="318" r:id="rId7"/>
    <p:sldId id="319" r:id="rId8"/>
    <p:sldId id="304" r:id="rId9"/>
    <p:sldId id="315" r:id="rId10"/>
    <p:sldId id="308" r:id="rId11"/>
    <p:sldId id="305" r:id="rId12"/>
    <p:sldId id="317" r:id="rId13"/>
    <p:sldId id="316" r:id="rId14"/>
    <p:sldId id="314" r:id="rId15"/>
    <p:sldId id="264"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71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07" autoAdjust="0"/>
    <p:restoredTop sz="89580" autoAdjust="0"/>
  </p:normalViewPr>
  <p:slideViewPr>
    <p:cSldViewPr snapToGrid="0" snapToObjects="1">
      <p:cViewPr varScale="1">
        <p:scale>
          <a:sx n="73" d="100"/>
          <a:sy n="73" d="100"/>
        </p:scale>
        <p:origin x="200" y="696"/>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013BBA-FEDD-CE4D-AF9D-898B5E764A69}" type="doc">
      <dgm:prSet loTypeId="urn:microsoft.com/office/officeart/2005/8/layout/vList2" loCatId="" qsTypeId="urn:microsoft.com/office/officeart/2005/8/quickstyle/simple3" qsCatId="simple" csTypeId="urn:microsoft.com/office/officeart/2005/8/colors/accent0_1" csCatId="mainScheme" phldr="1"/>
      <dgm:spPr/>
      <dgm:t>
        <a:bodyPr/>
        <a:lstStyle/>
        <a:p>
          <a:endParaRPr lang="en-US"/>
        </a:p>
      </dgm:t>
    </dgm:pt>
    <dgm:pt modelId="{DE99332D-94B5-054D-9255-1C8D47DA5CE2}">
      <dgm:prSet phldrT="[Text]" custT="1"/>
      <dgm:spPr>
        <a:solidFill>
          <a:schemeClr val="accent4">
            <a:lumMod val="40000"/>
            <a:lumOff val="60000"/>
          </a:schemeClr>
        </a:solidFill>
      </dgm:spPr>
      <dgm:t>
        <a:bodyPr/>
        <a:lstStyle/>
        <a:p>
          <a:r>
            <a:rPr lang="en-US" sz="1200" b="0" i="0" dirty="0">
              <a:solidFill>
                <a:schemeClr val="tx1">
                  <a:lumMod val="65000"/>
                  <a:lumOff val="35000"/>
                </a:schemeClr>
              </a:solidFill>
              <a:latin typeface="Whitney Bold"/>
              <a:cs typeface="Whitney Bold"/>
            </a:rPr>
            <a:t>Time Management Plan</a:t>
          </a:r>
          <a:br>
            <a:rPr lang="en-US" sz="1200" b="0" i="0" dirty="0">
              <a:solidFill>
                <a:schemeClr val="tx1">
                  <a:lumMod val="65000"/>
                  <a:lumOff val="35000"/>
                </a:schemeClr>
              </a:solidFill>
              <a:latin typeface="Whitney Book"/>
              <a:cs typeface="Whitney Book"/>
            </a:rPr>
          </a:br>
          <a:r>
            <a:rPr lang="en-US" sz="1200" b="0" i="0" dirty="0">
              <a:solidFill>
                <a:schemeClr val="tx1">
                  <a:lumMod val="65000"/>
                  <a:lumOff val="35000"/>
                </a:schemeClr>
              </a:solidFill>
              <a:latin typeface="Whitney Book"/>
              <a:cs typeface="Whitney Book"/>
            </a:rPr>
            <a:t>An intentional plan for investing your time in the highest value activities by blocking tasks into your calendar as appointments and making yourself accountable for executing tasks on time.</a:t>
          </a:r>
        </a:p>
      </dgm:t>
    </dgm:pt>
    <dgm:pt modelId="{1047C00A-CDD5-9045-A6CF-8A3AFDE7DAFA}" type="parTrans" cxnId="{EAE73486-9B73-0944-9321-5987456EE02F}">
      <dgm:prSet/>
      <dgm:spPr/>
      <dgm:t>
        <a:bodyPr/>
        <a:lstStyle/>
        <a:p>
          <a:endParaRPr lang="en-US">
            <a:solidFill>
              <a:schemeClr val="tx1">
                <a:lumMod val="65000"/>
                <a:lumOff val="35000"/>
              </a:schemeClr>
            </a:solidFill>
          </a:endParaRPr>
        </a:p>
      </dgm:t>
    </dgm:pt>
    <dgm:pt modelId="{2DC595C7-7A9B-0340-840F-E4C3BA094E46}" type="sibTrans" cxnId="{EAE73486-9B73-0944-9321-5987456EE02F}">
      <dgm:prSet/>
      <dgm:spPr/>
      <dgm:t>
        <a:bodyPr/>
        <a:lstStyle/>
        <a:p>
          <a:endParaRPr lang="en-US">
            <a:solidFill>
              <a:schemeClr val="tx1">
                <a:lumMod val="65000"/>
                <a:lumOff val="35000"/>
              </a:schemeClr>
            </a:solidFill>
          </a:endParaRPr>
        </a:p>
      </dgm:t>
    </dgm:pt>
    <dgm:pt modelId="{E26DE008-38E7-5F41-8E06-971BAEA17EEC}">
      <dgm:prSet phldrT="[Text]" custT="1"/>
      <dgm:spPr>
        <a:solidFill>
          <a:schemeClr val="accent4">
            <a:lumMod val="40000"/>
            <a:lumOff val="60000"/>
          </a:schemeClr>
        </a:solidFill>
      </dgm:spPr>
      <dgm:t>
        <a:bodyPr/>
        <a:lstStyle/>
        <a:p>
          <a:r>
            <a:rPr lang="en-US" sz="1200" b="0" i="0" dirty="0">
              <a:solidFill>
                <a:schemeClr val="tx1">
                  <a:lumMod val="65000"/>
                  <a:lumOff val="35000"/>
                </a:schemeClr>
              </a:solidFill>
              <a:latin typeface="Whitney Bold"/>
              <a:cs typeface="Whitney Bold"/>
            </a:rPr>
            <a:t>Team Meeting Rhythm</a:t>
          </a:r>
          <a:br>
            <a:rPr lang="en-US" sz="1200" b="0" i="0" dirty="0">
              <a:solidFill>
                <a:schemeClr val="tx1">
                  <a:lumMod val="65000"/>
                  <a:lumOff val="35000"/>
                </a:schemeClr>
              </a:solidFill>
              <a:latin typeface="Whitney Book"/>
              <a:cs typeface="Whitney Book"/>
            </a:rPr>
          </a:br>
          <a:r>
            <a:rPr lang="en-US" sz="1200" b="0" i="0" dirty="0">
              <a:solidFill>
                <a:schemeClr val="tx1">
                  <a:lumMod val="65000"/>
                  <a:lumOff val="35000"/>
                </a:schemeClr>
              </a:solidFill>
              <a:latin typeface="Whitney Book"/>
              <a:cs typeface="Whitney Book"/>
            </a:rPr>
            <a:t>A disciplined rhythm of recurring team meetings focused on reporting, accountability, alignment, and goal-setting that occur on an annual, quarterly, weekly, and daily basis.</a:t>
          </a:r>
        </a:p>
      </dgm:t>
    </dgm:pt>
    <dgm:pt modelId="{F6E22790-EBE7-6D48-8E7E-2CBC7BB8FD04}" type="sibTrans" cxnId="{A2C82E26-E285-5243-9950-8C16E8EFFE2F}">
      <dgm:prSet/>
      <dgm:spPr/>
      <dgm:t>
        <a:bodyPr/>
        <a:lstStyle/>
        <a:p>
          <a:endParaRPr lang="en-US">
            <a:solidFill>
              <a:schemeClr val="tx1">
                <a:lumMod val="65000"/>
                <a:lumOff val="35000"/>
              </a:schemeClr>
            </a:solidFill>
          </a:endParaRPr>
        </a:p>
      </dgm:t>
    </dgm:pt>
    <dgm:pt modelId="{315A8A64-8AB0-474B-86FB-E5D2F9A04016}" type="parTrans" cxnId="{A2C82E26-E285-5243-9950-8C16E8EFFE2F}">
      <dgm:prSet/>
      <dgm:spPr/>
      <dgm:t>
        <a:bodyPr/>
        <a:lstStyle/>
        <a:p>
          <a:endParaRPr lang="en-US">
            <a:solidFill>
              <a:schemeClr val="tx1">
                <a:lumMod val="65000"/>
                <a:lumOff val="35000"/>
              </a:schemeClr>
            </a:solidFill>
          </a:endParaRPr>
        </a:p>
      </dgm:t>
    </dgm:pt>
    <dgm:pt modelId="{E7DCD2E3-A994-7D41-991C-469AA16315D6}">
      <dgm:prSet phldrT="[Text]" custT="1"/>
      <dgm:spPr>
        <a:solidFill>
          <a:schemeClr val="accent4">
            <a:lumMod val="20000"/>
            <a:lumOff val="80000"/>
          </a:schemeClr>
        </a:solidFill>
      </dgm:spPr>
      <dgm:t>
        <a:bodyPr/>
        <a:lstStyle/>
        <a:p>
          <a:r>
            <a:rPr lang="en-US" sz="1200" b="0" i="0" dirty="0">
              <a:solidFill>
                <a:schemeClr val="tx1">
                  <a:lumMod val="65000"/>
                  <a:lumOff val="35000"/>
                </a:schemeClr>
              </a:solidFill>
              <a:latin typeface="Whitney Bold"/>
              <a:cs typeface="Whitney Bold"/>
            </a:rPr>
            <a:t>Operations &amp; Training Manual</a:t>
          </a:r>
          <a:br>
            <a:rPr lang="en-US" sz="1200" b="0" i="0" dirty="0">
              <a:solidFill>
                <a:schemeClr val="tx1">
                  <a:lumMod val="65000"/>
                  <a:lumOff val="35000"/>
                </a:schemeClr>
              </a:solidFill>
              <a:latin typeface="Whitney Book"/>
              <a:cs typeface="Whitney Book"/>
            </a:rPr>
          </a:br>
          <a:r>
            <a:rPr lang="en-US" sz="1200" b="0" i="0" dirty="0">
              <a:solidFill>
                <a:schemeClr val="tx1">
                  <a:lumMod val="65000"/>
                  <a:lumOff val="35000"/>
                </a:schemeClr>
              </a:solidFill>
              <a:latin typeface="Whitney Book"/>
              <a:cs typeface="Whitney Book"/>
            </a:rPr>
            <a:t>An evolving "How-to" guide that describes in great detail everything a team member must know to fulfill the duties of their position and guides them through a complete training process.</a:t>
          </a:r>
        </a:p>
      </dgm:t>
    </dgm:pt>
    <dgm:pt modelId="{AF66478C-189D-1644-A3A6-BF7A2D94D8EA}" type="parTrans" cxnId="{C05B738E-2BB3-A647-BCC8-B5C09318E268}">
      <dgm:prSet/>
      <dgm:spPr/>
      <dgm:t>
        <a:bodyPr/>
        <a:lstStyle/>
        <a:p>
          <a:endParaRPr lang="en-US">
            <a:solidFill>
              <a:schemeClr val="tx1">
                <a:lumMod val="65000"/>
                <a:lumOff val="35000"/>
              </a:schemeClr>
            </a:solidFill>
          </a:endParaRPr>
        </a:p>
      </dgm:t>
    </dgm:pt>
    <dgm:pt modelId="{2A064278-ADCB-FB4C-A580-A529E7C57A5C}" type="sibTrans" cxnId="{C05B738E-2BB3-A647-BCC8-B5C09318E268}">
      <dgm:prSet/>
      <dgm:spPr/>
      <dgm:t>
        <a:bodyPr/>
        <a:lstStyle/>
        <a:p>
          <a:endParaRPr lang="en-US">
            <a:solidFill>
              <a:schemeClr val="tx1">
                <a:lumMod val="65000"/>
                <a:lumOff val="35000"/>
              </a:schemeClr>
            </a:solidFill>
          </a:endParaRPr>
        </a:p>
      </dgm:t>
    </dgm:pt>
    <dgm:pt modelId="{ADD968B3-FD62-BF48-B7DC-3A0A7C8E9E49}">
      <dgm:prSet phldrT="[Text]" custT="1"/>
      <dgm:spPr>
        <a:solidFill>
          <a:schemeClr val="accent4">
            <a:lumMod val="20000"/>
            <a:lumOff val="80000"/>
          </a:schemeClr>
        </a:solidFill>
      </dgm:spPr>
      <dgm:t>
        <a:bodyPr/>
        <a:lstStyle/>
        <a:p>
          <a:r>
            <a:rPr lang="en-US" sz="1200" b="0" i="0" dirty="0">
              <a:solidFill>
                <a:schemeClr val="tx1">
                  <a:lumMod val="65000"/>
                  <a:lumOff val="35000"/>
                </a:schemeClr>
              </a:solidFill>
              <a:latin typeface="Whitney Bold"/>
              <a:cs typeface="Whitney Bold"/>
            </a:rPr>
            <a:t>Lean Program</a:t>
          </a:r>
          <a:br>
            <a:rPr lang="en-US" sz="1200" b="0" i="0" dirty="0">
              <a:solidFill>
                <a:schemeClr val="tx1">
                  <a:lumMod val="65000"/>
                  <a:lumOff val="35000"/>
                </a:schemeClr>
              </a:solidFill>
              <a:latin typeface="Whitney Book"/>
              <a:cs typeface="Whitney Book"/>
            </a:rPr>
          </a:br>
          <a:r>
            <a:rPr lang="en-US" sz="1200" b="0" i="0" dirty="0">
              <a:solidFill>
                <a:schemeClr val="tx1">
                  <a:lumMod val="65000"/>
                  <a:lumOff val="35000"/>
                </a:schemeClr>
              </a:solidFill>
              <a:latin typeface="Whitney Book"/>
              <a:cs typeface="Whitney Book"/>
            </a:rPr>
            <a:t>An ongoing program for rallying your team around a commitment to eliminate wasted time, material, and movement so you can dramatically improve operational efficiencies, cut production costs, and compete more effectively.</a:t>
          </a:r>
        </a:p>
      </dgm:t>
    </dgm:pt>
    <dgm:pt modelId="{BC319DEF-475D-B845-AF87-A8EC72B7AB63}" type="parTrans" cxnId="{6DFA0710-F55E-8549-85FF-6CF2A688F139}">
      <dgm:prSet/>
      <dgm:spPr/>
      <dgm:t>
        <a:bodyPr/>
        <a:lstStyle/>
        <a:p>
          <a:endParaRPr lang="en-US"/>
        </a:p>
      </dgm:t>
    </dgm:pt>
    <dgm:pt modelId="{78FF84B0-17A5-424D-AB3C-869D8AC73152}" type="sibTrans" cxnId="{6DFA0710-F55E-8549-85FF-6CF2A688F139}">
      <dgm:prSet/>
      <dgm:spPr/>
      <dgm:t>
        <a:bodyPr/>
        <a:lstStyle/>
        <a:p>
          <a:endParaRPr lang="en-US"/>
        </a:p>
      </dgm:t>
    </dgm:pt>
    <dgm:pt modelId="{0B756520-F870-4348-9335-D5BCA226D331}" type="pres">
      <dgm:prSet presAssocID="{D6013BBA-FEDD-CE4D-AF9D-898B5E764A69}" presName="linear" presStyleCnt="0">
        <dgm:presLayoutVars>
          <dgm:animLvl val="lvl"/>
          <dgm:resizeHandles val="exact"/>
        </dgm:presLayoutVars>
      </dgm:prSet>
      <dgm:spPr/>
    </dgm:pt>
    <dgm:pt modelId="{F4FE53EC-E877-2F46-8673-F6CE89C5E766}" type="pres">
      <dgm:prSet presAssocID="{DE99332D-94B5-054D-9255-1C8D47DA5CE2}" presName="parentText" presStyleLbl="node1" presStyleIdx="0" presStyleCnt="4">
        <dgm:presLayoutVars>
          <dgm:chMax val="0"/>
          <dgm:bulletEnabled val="1"/>
        </dgm:presLayoutVars>
      </dgm:prSet>
      <dgm:spPr/>
    </dgm:pt>
    <dgm:pt modelId="{AE06F481-71B4-8A4D-9DE1-4E9005E3CB9D}" type="pres">
      <dgm:prSet presAssocID="{2DC595C7-7A9B-0340-840F-E4C3BA094E46}" presName="spacer" presStyleCnt="0"/>
      <dgm:spPr/>
    </dgm:pt>
    <dgm:pt modelId="{EA54CE6F-4D60-9A4C-83C9-94055774BF01}" type="pres">
      <dgm:prSet presAssocID="{E7DCD2E3-A994-7D41-991C-469AA16315D6}" presName="parentText" presStyleLbl="node1" presStyleIdx="1" presStyleCnt="4">
        <dgm:presLayoutVars>
          <dgm:chMax val="0"/>
          <dgm:bulletEnabled val="1"/>
        </dgm:presLayoutVars>
      </dgm:prSet>
      <dgm:spPr/>
    </dgm:pt>
    <dgm:pt modelId="{ED03A46F-B56C-A144-B011-42D1E17E1357}" type="pres">
      <dgm:prSet presAssocID="{2A064278-ADCB-FB4C-A580-A529E7C57A5C}" presName="spacer" presStyleCnt="0"/>
      <dgm:spPr/>
    </dgm:pt>
    <dgm:pt modelId="{A4892CAA-AF41-FA4C-BABF-5EB94F7EC0CC}" type="pres">
      <dgm:prSet presAssocID="{E26DE008-38E7-5F41-8E06-971BAEA17EEC}" presName="parentText" presStyleLbl="node1" presStyleIdx="2" presStyleCnt="4">
        <dgm:presLayoutVars>
          <dgm:chMax val="0"/>
          <dgm:bulletEnabled val="1"/>
        </dgm:presLayoutVars>
      </dgm:prSet>
      <dgm:spPr/>
    </dgm:pt>
    <dgm:pt modelId="{8FDF0F36-DCBE-9246-8142-E01406D66857}" type="pres">
      <dgm:prSet presAssocID="{F6E22790-EBE7-6D48-8E7E-2CBC7BB8FD04}" presName="spacer" presStyleCnt="0"/>
      <dgm:spPr/>
    </dgm:pt>
    <dgm:pt modelId="{0A43A618-747E-6341-BE06-FC5B53AC7340}" type="pres">
      <dgm:prSet presAssocID="{ADD968B3-FD62-BF48-B7DC-3A0A7C8E9E49}" presName="parentText" presStyleLbl="node1" presStyleIdx="3" presStyleCnt="4">
        <dgm:presLayoutVars>
          <dgm:chMax val="0"/>
          <dgm:bulletEnabled val="1"/>
        </dgm:presLayoutVars>
      </dgm:prSet>
      <dgm:spPr/>
    </dgm:pt>
  </dgm:ptLst>
  <dgm:cxnLst>
    <dgm:cxn modelId="{6DFA0710-F55E-8549-85FF-6CF2A688F139}" srcId="{D6013BBA-FEDD-CE4D-AF9D-898B5E764A69}" destId="{ADD968B3-FD62-BF48-B7DC-3A0A7C8E9E49}" srcOrd="3" destOrd="0" parTransId="{BC319DEF-475D-B845-AF87-A8EC72B7AB63}" sibTransId="{78FF84B0-17A5-424D-AB3C-869D8AC73152}"/>
    <dgm:cxn modelId="{A2C82E26-E285-5243-9950-8C16E8EFFE2F}" srcId="{D6013BBA-FEDD-CE4D-AF9D-898B5E764A69}" destId="{E26DE008-38E7-5F41-8E06-971BAEA17EEC}" srcOrd="2" destOrd="0" parTransId="{315A8A64-8AB0-474B-86FB-E5D2F9A04016}" sibTransId="{F6E22790-EBE7-6D48-8E7E-2CBC7BB8FD04}"/>
    <dgm:cxn modelId="{818C7280-2E36-4547-95F3-B2A1FE51C7F9}" type="presOf" srcId="{DE99332D-94B5-054D-9255-1C8D47DA5CE2}" destId="{F4FE53EC-E877-2F46-8673-F6CE89C5E766}" srcOrd="0" destOrd="0" presId="urn:microsoft.com/office/officeart/2005/8/layout/vList2"/>
    <dgm:cxn modelId="{EAE73486-9B73-0944-9321-5987456EE02F}" srcId="{D6013BBA-FEDD-CE4D-AF9D-898B5E764A69}" destId="{DE99332D-94B5-054D-9255-1C8D47DA5CE2}" srcOrd="0" destOrd="0" parTransId="{1047C00A-CDD5-9045-A6CF-8A3AFDE7DAFA}" sibTransId="{2DC595C7-7A9B-0340-840F-E4C3BA094E46}"/>
    <dgm:cxn modelId="{8CA1458A-8AC5-2640-A2D5-CCE194946029}" type="presOf" srcId="{E26DE008-38E7-5F41-8E06-971BAEA17EEC}" destId="{A4892CAA-AF41-FA4C-BABF-5EB94F7EC0CC}" srcOrd="0" destOrd="0" presId="urn:microsoft.com/office/officeart/2005/8/layout/vList2"/>
    <dgm:cxn modelId="{C05B738E-2BB3-A647-BCC8-B5C09318E268}" srcId="{D6013BBA-FEDD-CE4D-AF9D-898B5E764A69}" destId="{E7DCD2E3-A994-7D41-991C-469AA16315D6}" srcOrd="1" destOrd="0" parTransId="{AF66478C-189D-1644-A3A6-BF7A2D94D8EA}" sibTransId="{2A064278-ADCB-FB4C-A580-A529E7C57A5C}"/>
    <dgm:cxn modelId="{87613D93-D801-4449-985C-07069B50B0A9}" type="presOf" srcId="{E7DCD2E3-A994-7D41-991C-469AA16315D6}" destId="{EA54CE6F-4D60-9A4C-83C9-94055774BF01}" srcOrd="0" destOrd="0" presId="urn:microsoft.com/office/officeart/2005/8/layout/vList2"/>
    <dgm:cxn modelId="{502E7B99-69E3-194A-89AE-0DCD17973D1E}" type="presOf" srcId="{ADD968B3-FD62-BF48-B7DC-3A0A7C8E9E49}" destId="{0A43A618-747E-6341-BE06-FC5B53AC7340}" srcOrd="0" destOrd="0" presId="urn:microsoft.com/office/officeart/2005/8/layout/vList2"/>
    <dgm:cxn modelId="{F98367F2-76CB-C54F-B53C-FD4FA93D51B8}" type="presOf" srcId="{D6013BBA-FEDD-CE4D-AF9D-898B5E764A69}" destId="{0B756520-F870-4348-9335-D5BCA226D331}" srcOrd="0" destOrd="0" presId="urn:microsoft.com/office/officeart/2005/8/layout/vList2"/>
    <dgm:cxn modelId="{88559335-9169-3444-B409-94F3961283EB}" type="presParOf" srcId="{0B756520-F870-4348-9335-D5BCA226D331}" destId="{F4FE53EC-E877-2F46-8673-F6CE89C5E766}" srcOrd="0" destOrd="0" presId="urn:microsoft.com/office/officeart/2005/8/layout/vList2"/>
    <dgm:cxn modelId="{F8C5438B-1637-124D-91C1-BA049A8A0042}" type="presParOf" srcId="{0B756520-F870-4348-9335-D5BCA226D331}" destId="{AE06F481-71B4-8A4D-9DE1-4E9005E3CB9D}" srcOrd="1" destOrd="0" presId="urn:microsoft.com/office/officeart/2005/8/layout/vList2"/>
    <dgm:cxn modelId="{7E306FA6-80A6-2F4D-9C01-169EB24D6F02}" type="presParOf" srcId="{0B756520-F870-4348-9335-D5BCA226D331}" destId="{EA54CE6F-4D60-9A4C-83C9-94055774BF01}" srcOrd="2" destOrd="0" presId="urn:microsoft.com/office/officeart/2005/8/layout/vList2"/>
    <dgm:cxn modelId="{7A60BDA7-DC09-3442-88F5-A585FD6A212B}" type="presParOf" srcId="{0B756520-F870-4348-9335-D5BCA226D331}" destId="{ED03A46F-B56C-A144-B011-42D1E17E1357}" srcOrd="3" destOrd="0" presId="urn:microsoft.com/office/officeart/2005/8/layout/vList2"/>
    <dgm:cxn modelId="{7BD94EA4-043E-9C42-9A85-5AFA50C2B9AD}" type="presParOf" srcId="{0B756520-F870-4348-9335-D5BCA226D331}" destId="{A4892CAA-AF41-FA4C-BABF-5EB94F7EC0CC}" srcOrd="4" destOrd="0" presId="urn:microsoft.com/office/officeart/2005/8/layout/vList2"/>
    <dgm:cxn modelId="{C5526555-4618-9944-90E0-D9ACA79B1EFA}" type="presParOf" srcId="{0B756520-F870-4348-9335-D5BCA226D331}" destId="{8FDF0F36-DCBE-9246-8142-E01406D66857}" srcOrd="5" destOrd="0" presId="urn:microsoft.com/office/officeart/2005/8/layout/vList2"/>
    <dgm:cxn modelId="{27B3CDB9-41C5-1C45-B23D-56CA73067EC9}" type="presParOf" srcId="{0B756520-F870-4348-9335-D5BCA226D331}" destId="{0A43A618-747E-6341-BE06-FC5B53AC734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E53EC-E877-2F46-8673-F6CE89C5E766}">
      <dsp:nvSpPr>
        <dsp:cNvPr id="0" name=""/>
        <dsp:cNvSpPr/>
      </dsp:nvSpPr>
      <dsp:spPr>
        <a:xfrm>
          <a:off x="0" y="797"/>
          <a:ext cx="8229600" cy="655200"/>
        </a:xfrm>
        <a:prstGeom prst="roundRect">
          <a:avLst/>
        </a:prstGeom>
        <a:solidFill>
          <a:schemeClr val="accent4">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i="0" kern="1200" dirty="0">
              <a:solidFill>
                <a:schemeClr val="tx1">
                  <a:lumMod val="65000"/>
                  <a:lumOff val="35000"/>
                </a:schemeClr>
              </a:solidFill>
              <a:latin typeface="Whitney Bold"/>
              <a:cs typeface="Whitney Bold"/>
            </a:rPr>
            <a:t>Time Management Plan</a:t>
          </a:r>
          <a:br>
            <a:rPr lang="en-US" sz="1200" b="0" i="0" kern="1200" dirty="0">
              <a:solidFill>
                <a:schemeClr val="tx1">
                  <a:lumMod val="65000"/>
                  <a:lumOff val="35000"/>
                </a:schemeClr>
              </a:solidFill>
              <a:latin typeface="Whitney Book"/>
              <a:cs typeface="Whitney Book"/>
            </a:rPr>
          </a:br>
          <a:r>
            <a:rPr lang="en-US" sz="1200" b="0" i="0" kern="1200" dirty="0">
              <a:solidFill>
                <a:schemeClr val="tx1">
                  <a:lumMod val="65000"/>
                  <a:lumOff val="35000"/>
                </a:schemeClr>
              </a:solidFill>
              <a:latin typeface="Whitney Book"/>
              <a:cs typeface="Whitney Book"/>
            </a:rPr>
            <a:t>An intentional plan for investing your time in the highest value activities by blocking tasks into your calendar as appointments and making yourself accountable for executing tasks on time.</a:t>
          </a:r>
        </a:p>
      </dsp:txBody>
      <dsp:txXfrm>
        <a:off x="31984" y="32781"/>
        <a:ext cx="8165632" cy="591232"/>
      </dsp:txXfrm>
    </dsp:sp>
    <dsp:sp modelId="{EA54CE6F-4D60-9A4C-83C9-94055774BF01}">
      <dsp:nvSpPr>
        <dsp:cNvPr id="0" name=""/>
        <dsp:cNvSpPr/>
      </dsp:nvSpPr>
      <dsp:spPr>
        <a:xfrm>
          <a:off x="0" y="676157"/>
          <a:ext cx="8229600" cy="655200"/>
        </a:xfrm>
        <a:prstGeom prst="roundRect">
          <a:avLst/>
        </a:prstGeom>
        <a:solidFill>
          <a:schemeClr val="accent4">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i="0" kern="1200" dirty="0">
              <a:solidFill>
                <a:schemeClr val="tx1">
                  <a:lumMod val="65000"/>
                  <a:lumOff val="35000"/>
                </a:schemeClr>
              </a:solidFill>
              <a:latin typeface="Whitney Bold"/>
              <a:cs typeface="Whitney Bold"/>
            </a:rPr>
            <a:t>Operations &amp; Training Manual</a:t>
          </a:r>
          <a:br>
            <a:rPr lang="en-US" sz="1200" b="0" i="0" kern="1200" dirty="0">
              <a:solidFill>
                <a:schemeClr val="tx1">
                  <a:lumMod val="65000"/>
                  <a:lumOff val="35000"/>
                </a:schemeClr>
              </a:solidFill>
              <a:latin typeface="Whitney Book"/>
              <a:cs typeface="Whitney Book"/>
            </a:rPr>
          </a:br>
          <a:r>
            <a:rPr lang="en-US" sz="1200" b="0" i="0" kern="1200" dirty="0">
              <a:solidFill>
                <a:schemeClr val="tx1">
                  <a:lumMod val="65000"/>
                  <a:lumOff val="35000"/>
                </a:schemeClr>
              </a:solidFill>
              <a:latin typeface="Whitney Book"/>
              <a:cs typeface="Whitney Book"/>
            </a:rPr>
            <a:t>An evolving "How-to" guide that describes in great detail everything a team member must know to fulfill the duties of their position and guides them through a complete training process.</a:t>
          </a:r>
        </a:p>
      </dsp:txBody>
      <dsp:txXfrm>
        <a:off x="31984" y="708141"/>
        <a:ext cx="8165632" cy="591232"/>
      </dsp:txXfrm>
    </dsp:sp>
    <dsp:sp modelId="{A4892CAA-AF41-FA4C-BABF-5EB94F7EC0CC}">
      <dsp:nvSpPr>
        <dsp:cNvPr id="0" name=""/>
        <dsp:cNvSpPr/>
      </dsp:nvSpPr>
      <dsp:spPr>
        <a:xfrm>
          <a:off x="0" y="1351517"/>
          <a:ext cx="8229600" cy="655200"/>
        </a:xfrm>
        <a:prstGeom prst="roundRect">
          <a:avLst/>
        </a:prstGeom>
        <a:solidFill>
          <a:schemeClr val="accent4">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i="0" kern="1200" dirty="0">
              <a:solidFill>
                <a:schemeClr val="tx1">
                  <a:lumMod val="65000"/>
                  <a:lumOff val="35000"/>
                </a:schemeClr>
              </a:solidFill>
              <a:latin typeface="Whitney Bold"/>
              <a:cs typeface="Whitney Bold"/>
            </a:rPr>
            <a:t>Team Meeting Rhythm</a:t>
          </a:r>
          <a:br>
            <a:rPr lang="en-US" sz="1200" b="0" i="0" kern="1200" dirty="0">
              <a:solidFill>
                <a:schemeClr val="tx1">
                  <a:lumMod val="65000"/>
                  <a:lumOff val="35000"/>
                </a:schemeClr>
              </a:solidFill>
              <a:latin typeface="Whitney Book"/>
              <a:cs typeface="Whitney Book"/>
            </a:rPr>
          </a:br>
          <a:r>
            <a:rPr lang="en-US" sz="1200" b="0" i="0" kern="1200" dirty="0">
              <a:solidFill>
                <a:schemeClr val="tx1">
                  <a:lumMod val="65000"/>
                  <a:lumOff val="35000"/>
                </a:schemeClr>
              </a:solidFill>
              <a:latin typeface="Whitney Book"/>
              <a:cs typeface="Whitney Book"/>
            </a:rPr>
            <a:t>A disciplined rhythm of recurring team meetings focused on reporting, accountability, alignment, and goal-setting that occur on an annual, quarterly, weekly, and daily basis.</a:t>
          </a:r>
        </a:p>
      </dsp:txBody>
      <dsp:txXfrm>
        <a:off x="31984" y="1383501"/>
        <a:ext cx="8165632" cy="591232"/>
      </dsp:txXfrm>
    </dsp:sp>
    <dsp:sp modelId="{0A43A618-747E-6341-BE06-FC5B53AC7340}">
      <dsp:nvSpPr>
        <dsp:cNvPr id="0" name=""/>
        <dsp:cNvSpPr/>
      </dsp:nvSpPr>
      <dsp:spPr>
        <a:xfrm>
          <a:off x="0" y="2026877"/>
          <a:ext cx="8229600" cy="655200"/>
        </a:xfrm>
        <a:prstGeom prst="roundRect">
          <a:avLst/>
        </a:prstGeom>
        <a:solidFill>
          <a:schemeClr val="accent4">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i="0" kern="1200" dirty="0">
              <a:solidFill>
                <a:schemeClr val="tx1">
                  <a:lumMod val="65000"/>
                  <a:lumOff val="35000"/>
                </a:schemeClr>
              </a:solidFill>
              <a:latin typeface="Whitney Bold"/>
              <a:cs typeface="Whitney Bold"/>
            </a:rPr>
            <a:t>Lean Program</a:t>
          </a:r>
          <a:br>
            <a:rPr lang="en-US" sz="1200" b="0" i="0" kern="1200" dirty="0">
              <a:solidFill>
                <a:schemeClr val="tx1">
                  <a:lumMod val="65000"/>
                  <a:lumOff val="35000"/>
                </a:schemeClr>
              </a:solidFill>
              <a:latin typeface="Whitney Book"/>
              <a:cs typeface="Whitney Book"/>
            </a:rPr>
          </a:br>
          <a:r>
            <a:rPr lang="en-US" sz="1200" b="0" i="0" kern="1200" dirty="0">
              <a:solidFill>
                <a:schemeClr val="tx1">
                  <a:lumMod val="65000"/>
                  <a:lumOff val="35000"/>
                </a:schemeClr>
              </a:solidFill>
              <a:latin typeface="Whitney Book"/>
              <a:cs typeface="Whitney Book"/>
            </a:rPr>
            <a:t>An ongoing program for rallying your team around a commitment to eliminate wasted time, material, and movement so you can dramatically improve operational efficiencies, cut production costs, and compete more effectively.</a:t>
          </a:r>
        </a:p>
      </dsp:txBody>
      <dsp:txXfrm>
        <a:off x="31984" y="2058861"/>
        <a:ext cx="8165632" cy="5912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79A8EA-816B-6B4E-A621-3646DF21833C}" type="datetimeFigureOut">
              <a:rPr lang="en-US" smtClean="0"/>
              <a:t>5/14/19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4D6764-473D-8D42-BBE1-D250E860620B}" type="slidenum">
              <a:rPr lang="en-US" smtClean="0"/>
              <a:t>‹#›</a:t>
            </a:fld>
            <a:endParaRPr lang="en-US"/>
          </a:p>
        </p:txBody>
      </p:sp>
    </p:spTree>
    <p:extLst>
      <p:ext uri="{BB962C8B-B14F-4D97-AF65-F5344CB8AC3E}">
        <p14:creationId xmlns:p14="http://schemas.microsoft.com/office/powerpoint/2010/main" val="35653779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The</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Psychometric</a:t>
            </a:r>
            <a:r>
              <a:rPr lang="en-US" sz="1200" b="0" i="0" u="none" strike="noStrike" kern="1200" baseline="0" dirty="0">
                <a:solidFill>
                  <a:schemeClr val="tx1"/>
                </a:solidFill>
                <a:effectLst/>
                <a:latin typeface="+mn-lt"/>
                <a:ea typeface="+mn-ea"/>
                <a:cs typeface="+mn-cs"/>
              </a:rPr>
              <a:t> Profiling Process </a:t>
            </a:r>
            <a:r>
              <a:rPr lang="en-US" sz="1200" b="0" i="0" u="none" strike="noStrike" kern="1200" dirty="0">
                <a:solidFill>
                  <a:schemeClr val="tx1"/>
                </a:solidFill>
                <a:effectLst/>
                <a:latin typeface="+mn-lt"/>
                <a:ea typeface="+mn-ea"/>
                <a:cs typeface="+mn-cs"/>
              </a:rPr>
              <a:t>is one of the strategies we do</a:t>
            </a:r>
            <a:r>
              <a:rPr lang="mr-IN" sz="1200" b="0" i="0" u="none" strike="noStrike"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Fill in script here please - HD</a:t>
            </a:r>
            <a:endParaRPr lang="en-US" dirty="0"/>
          </a:p>
        </p:txBody>
      </p:sp>
      <p:sp>
        <p:nvSpPr>
          <p:cNvPr id="4" name="Slide Number Placeholder 3"/>
          <p:cNvSpPr>
            <a:spLocks noGrp="1"/>
          </p:cNvSpPr>
          <p:nvPr>
            <p:ph type="sldNum" sz="quarter" idx="10"/>
          </p:nvPr>
        </p:nvSpPr>
        <p:spPr/>
        <p:txBody>
          <a:bodyPr/>
          <a:lstStyle/>
          <a:p>
            <a:fld id="{234D6764-473D-8D42-BBE1-D250E860620B}" type="slidenum">
              <a:rPr lang="en-US" smtClean="0"/>
              <a:t>6</a:t>
            </a:fld>
            <a:endParaRPr lang="en-US"/>
          </a:p>
        </p:txBody>
      </p:sp>
    </p:spTree>
    <p:extLst>
      <p:ext uri="{BB962C8B-B14F-4D97-AF65-F5344CB8AC3E}">
        <p14:creationId xmlns:p14="http://schemas.microsoft.com/office/powerpoint/2010/main" val="849072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t>Replace with updated screenshot</a:t>
            </a:r>
          </a:p>
          <a:p>
            <a:endParaRPr lang="en-US"/>
          </a:p>
        </p:txBody>
      </p:sp>
      <p:sp>
        <p:nvSpPr>
          <p:cNvPr id="4" name="Slide Number Placeholder 3"/>
          <p:cNvSpPr>
            <a:spLocks noGrp="1"/>
          </p:cNvSpPr>
          <p:nvPr>
            <p:ph type="sldNum" sz="quarter" idx="10"/>
          </p:nvPr>
        </p:nvSpPr>
        <p:spPr/>
        <p:txBody>
          <a:bodyPr/>
          <a:lstStyle/>
          <a:p>
            <a:fld id="{234D6764-473D-8D42-BBE1-D250E860620B}" type="slidenum">
              <a:rPr lang="en-US" smtClean="0"/>
              <a:t>10</a:t>
            </a:fld>
            <a:endParaRPr lang="en-US"/>
          </a:p>
        </p:txBody>
      </p:sp>
    </p:spTree>
    <p:extLst>
      <p:ext uri="{BB962C8B-B14F-4D97-AF65-F5344CB8AC3E}">
        <p14:creationId xmlns:p14="http://schemas.microsoft.com/office/powerpoint/2010/main" val="1735432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 with updated screenshot</a:t>
            </a:r>
          </a:p>
        </p:txBody>
      </p:sp>
      <p:sp>
        <p:nvSpPr>
          <p:cNvPr id="4" name="Slide Number Placeholder 3"/>
          <p:cNvSpPr>
            <a:spLocks noGrp="1"/>
          </p:cNvSpPr>
          <p:nvPr>
            <p:ph type="sldNum" sz="quarter" idx="10"/>
          </p:nvPr>
        </p:nvSpPr>
        <p:spPr/>
        <p:txBody>
          <a:bodyPr/>
          <a:lstStyle/>
          <a:p>
            <a:fld id="{234D6764-473D-8D42-BBE1-D250E860620B}" type="slidenum">
              <a:rPr lang="en-US" smtClean="0"/>
              <a:t>11</a:t>
            </a:fld>
            <a:endParaRPr lang="en-US"/>
          </a:p>
        </p:txBody>
      </p:sp>
    </p:spTree>
    <p:extLst>
      <p:ext uri="{BB962C8B-B14F-4D97-AF65-F5344CB8AC3E}">
        <p14:creationId xmlns:p14="http://schemas.microsoft.com/office/powerpoint/2010/main" val="2019191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t>Replace with updated screenshot</a:t>
            </a:r>
          </a:p>
          <a:p>
            <a:endParaRPr lang="en-US"/>
          </a:p>
        </p:txBody>
      </p:sp>
      <p:sp>
        <p:nvSpPr>
          <p:cNvPr id="4" name="Slide Number Placeholder 3"/>
          <p:cNvSpPr>
            <a:spLocks noGrp="1"/>
          </p:cNvSpPr>
          <p:nvPr>
            <p:ph type="sldNum" sz="quarter" idx="10"/>
          </p:nvPr>
        </p:nvSpPr>
        <p:spPr/>
        <p:txBody>
          <a:bodyPr/>
          <a:lstStyle/>
          <a:p>
            <a:fld id="{234D6764-473D-8D42-BBE1-D250E860620B}" type="slidenum">
              <a:rPr lang="en-US" smtClean="0"/>
              <a:t>13</a:t>
            </a:fld>
            <a:endParaRPr lang="en-US"/>
          </a:p>
        </p:txBody>
      </p:sp>
    </p:spTree>
    <p:extLst>
      <p:ext uri="{BB962C8B-B14F-4D97-AF65-F5344CB8AC3E}">
        <p14:creationId xmlns:p14="http://schemas.microsoft.com/office/powerpoint/2010/main" val="17354322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Everyman Guy 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Picture 7" descr="Powerpoint Slide Background COVER 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Shape 11"/>
          <p:cNvSpPr/>
          <p:nvPr userDrawn="1"/>
        </p:nvSpPr>
        <p:spPr>
          <a:xfrm>
            <a:off x="0" y="2255688"/>
            <a:ext cx="9144000" cy="2117280"/>
          </a:xfrm>
          <a:prstGeom prst="rect">
            <a:avLst/>
          </a:prstGeom>
          <a:gradFill>
            <a:gsLst>
              <a:gs pos="0">
                <a:srgbClr val="FFFFFF"/>
              </a:gs>
              <a:gs pos="100000">
                <a:srgbClr val="FFFFFF">
                  <a:alpha val="0"/>
                </a:srgbClr>
              </a:gs>
            </a:gsLst>
            <a:lin ang="10800000"/>
          </a:gradFill>
          <a:ln w="12700">
            <a:miter lim="400000"/>
          </a:ln>
        </p:spPr>
        <p:txBody>
          <a:bodyPr lIns="0" tIns="0" rIns="0" bIns="0" anchor="ctr"/>
          <a:lstStyle/>
          <a:p>
            <a:pPr lvl="0"/>
            <a:endParaRPr/>
          </a:p>
        </p:txBody>
      </p:sp>
      <p:sp>
        <p:nvSpPr>
          <p:cNvPr id="2" name="Title 1"/>
          <p:cNvSpPr>
            <a:spLocks noGrp="1"/>
          </p:cNvSpPr>
          <p:nvPr>
            <p:ph type="ctrTitle"/>
          </p:nvPr>
        </p:nvSpPr>
        <p:spPr>
          <a:xfrm>
            <a:off x="286508" y="2577420"/>
            <a:ext cx="8549640" cy="780787"/>
          </a:xfrm>
        </p:spPr>
        <p:txBody>
          <a:bodyPr>
            <a:normAutofit/>
          </a:bodyPr>
          <a:lstStyle>
            <a:lvl1pPr algn="r">
              <a:defRPr sz="2800">
                <a:solidFill>
                  <a:schemeClr val="tx1">
                    <a:lumMod val="65000"/>
                    <a:lumOff val="35000"/>
                  </a:schemeClr>
                </a:solidFill>
              </a:defRPr>
            </a:lvl1pPr>
          </a:lstStyle>
          <a:p>
            <a:r>
              <a:rPr lang="en-US" dirty="0"/>
              <a:t>Click to edit Master title style</a:t>
            </a:r>
          </a:p>
        </p:txBody>
      </p:sp>
      <p:sp>
        <p:nvSpPr>
          <p:cNvPr id="3" name="Subtitle 2"/>
          <p:cNvSpPr>
            <a:spLocks noGrp="1"/>
          </p:cNvSpPr>
          <p:nvPr>
            <p:ph type="subTitle" idx="1"/>
          </p:nvPr>
        </p:nvSpPr>
        <p:spPr>
          <a:xfrm>
            <a:off x="1796056" y="3393870"/>
            <a:ext cx="7040880" cy="83523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image2.png" descr="TCC logo v4 WHITE.png"/>
          <p:cNvPicPr/>
          <p:nvPr userDrawn="1"/>
        </p:nvPicPr>
        <p:blipFill>
          <a:blip r:embed="rId4">
            <a:extLst/>
          </a:blip>
          <a:stretch>
            <a:fillRect/>
          </a:stretch>
        </p:blipFill>
        <p:spPr>
          <a:xfrm>
            <a:off x="3518294" y="142154"/>
            <a:ext cx="5350371" cy="1276966"/>
          </a:xfrm>
          <a:prstGeom prst="rect">
            <a:avLst/>
          </a:prstGeom>
          <a:ln w="12700">
            <a:miter lim="400000"/>
          </a:ln>
          <a:effectLst>
            <a:outerShdw blurRad="38100" dist="23000" dir="5400000" rotWithShape="0">
              <a:srgbClr val="000000">
                <a:alpha val="35000"/>
              </a:srgbClr>
            </a:outerShdw>
          </a:effectLst>
        </p:spPr>
      </p:pic>
      <p:pic>
        <p:nvPicPr>
          <p:cNvPr id="10" name="image3.png" descr="STRAPLINE WHITE.png"/>
          <p:cNvPicPr/>
          <p:nvPr userDrawn="1"/>
        </p:nvPicPr>
        <p:blipFill>
          <a:blip r:embed="rId5">
            <a:extLst/>
          </a:blip>
          <a:stretch>
            <a:fillRect/>
          </a:stretch>
        </p:blipFill>
        <p:spPr>
          <a:xfrm>
            <a:off x="4639221" y="1213368"/>
            <a:ext cx="4107918" cy="262872"/>
          </a:xfrm>
          <a:prstGeom prst="rect">
            <a:avLst/>
          </a:prstGeom>
          <a:ln w="12700">
            <a:miter lim="400000"/>
          </a:ln>
        </p:spPr>
      </p:pic>
    </p:spTree>
    <p:extLst>
      <p:ext uri="{BB962C8B-B14F-4D97-AF65-F5344CB8AC3E}">
        <p14:creationId xmlns:p14="http://schemas.microsoft.com/office/powerpoint/2010/main" val="4258684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3559B0-D80F-0F4F-8FB7-FC6405838610}" type="datetimeFigureOut">
              <a:rPr lang="en-US" smtClean="0"/>
              <a:t>5/14/19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65AB4-3803-544C-80A1-D7C5E909AF4C}" type="slidenum">
              <a:rPr lang="en-US" smtClean="0"/>
              <a:t>‹#›</a:t>
            </a:fld>
            <a:endParaRPr lang="en-US"/>
          </a:p>
        </p:txBody>
      </p:sp>
    </p:spTree>
    <p:extLst>
      <p:ext uri="{BB962C8B-B14F-4D97-AF65-F5344CB8AC3E}">
        <p14:creationId xmlns:p14="http://schemas.microsoft.com/office/powerpoint/2010/main" val="313544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61363"/>
            <a:ext cx="2057400" cy="3290888"/>
          </a:xfrm>
        </p:spPr>
        <p:txBody>
          <a:bodyPr vert="eaVert"/>
          <a:lstStyle>
            <a:lvl1pPr>
              <a:defRPr>
                <a:solidFill>
                  <a:schemeClr val="tx1">
                    <a:lumMod val="65000"/>
                    <a:lumOff val="35000"/>
                  </a:schemeClr>
                </a:solidFill>
              </a:defRPr>
            </a:lvl1pPr>
          </a:lstStyle>
          <a:p>
            <a:r>
              <a:rPr lang="en-US"/>
              <a:t>Click to edit Master title style</a:t>
            </a:r>
          </a:p>
        </p:txBody>
      </p:sp>
      <p:sp>
        <p:nvSpPr>
          <p:cNvPr id="3" name="Vertical Text Placeholder 2"/>
          <p:cNvSpPr>
            <a:spLocks noGrp="1"/>
          </p:cNvSpPr>
          <p:nvPr>
            <p:ph type="body" orient="vert" idx="1"/>
          </p:nvPr>
        </p:nvSpPr>
        <p:spPr>
          <a:xfrm>
            <a:off x="457200" y="861363"/>
            <a:ext cx="6019800" cy="3290888"/>
          </a:xfrm>
        </p:spPr>
        <p:txBody>
          <a:bodyPr vert="eaVert"/>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3559B0-D80F-0F4F-8FB7-FC6405838610}" type="datetimeFigureOut">
              <a:rPr lang="en-US" smtClean="0"/>
              <a:t>5/14/19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65AB4-3803-544C-80A1-D7C5E909AF4C}" type="slidenum">
              <a:rPr lang="en-US" smtClean="0"/>
              <a:t>‹#›</a:t>
            </a:fld>
            <a:endParaRPr lang="en-US"/>
          </a:p>
        </p:txBody>
      </p:sp>
    </p:spTree>
    <p:extLst>
      <p:ext uri="{BB962C8B-B14F-4D97-AF65-F5344CB8AC3E}">
        <p14:creationId xmlns:p14="http://schemas.microsoft.com/office/powerpoint/2010/main" val="1923094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2169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4537" y="2043786"/>
            <a:ext cx="7772400" cy="607348"/>
          </a:xfrm>
        </p:spPr>
        <p:txBody>
          <a:bodyPr anchor="t">
            <a:normAutofit/>
          </a:bodyPr>
          <a:lstStyle>
            <a:lvl1pPr algn="l">
              <a:defRPr sz="2800" b="1" cap="all"/>
            </a:lvl1pPr>
          </a:lstStyle>
          <a:p>
            <a:r>
              <a:rPr lang="en-US" dirty="0"/>
              <a:t>Click to edit Master title style</a:t>
            </a:r>
          </a:p>
        </p:txBody>
      </p:sp>
      <p:sp>
        <p:nvSpPr>
          <p:cNvPr id="3" name="Text Placeholder 2"/>
          <p:cNvSpPr>
            <a:spLocks noGrp="1"/>
          </p:cNvSpPr>
          <p:nvPr>
            <p:ph type="body" idx="1"/>
          </p:nvPr>
        </p:nvSpPr>
        <p:spPr>
          <a:xfrm>
            <a:off x="594537" y="1787644"/>
            <a:ext cx="7340469" cy="400220"/>
          </a:xfrm>
        </p:spPr>
        <p:txBody>
          <a:bodyPr anchor="t"/>
          <a:lstStyle>
            <a:lvl1pPr marL="0" indent="0">
              <a:buNone/>
              <a:defRPr sz="2000">
                <a:solidFill>
                  <a:srgbClr val="EF712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Rounded Rectangle 6"/>
          <p:cNvSpPr/>
          <p:nvPr userDrawn="1"/>
        </p:nvSpPr>
        <p:spPr>
          <a:xfrm>
            <a:off x="576294" y="2534730"/>
            <a:ext cx="7806651" cy="1744961"/>
          </a:xfrm>
          <a:prstGeom prst="roundRect">
            <a:avLst>
              <a:gd name="adj" fmla="val 4129"/>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0" name="Text Placeholder 2"/>
          <p:cNvSpPr>
            <a:spLocks noGrp="1"/>
          </p:cNvSpPr>
          <p:nvPr>
            <p:ph type="body" idx="13"/>
          </p:nvPr>
        </p:nvSpPr>
        <p:spPr>
          <a:xfrm>
            <a:off x="657721" y="2727214"/>
            <a:ext cx="7340469" cy="400220"/>
          </a:xfrm>
        </p:spPr>
        <p:txBody>
          <a:bodyPr anchor="t">
            <a:normAutofit/>
          </a:bodyPr>
          <a:lstStyle>
            <a:lvl1pPr marL="0" indent="0">
              <a:buNone/>
              <a:defRPr sz="1800" b="0" i="1">
                <a:solidFill>
                  <a:schemeClr val="tx1">
                    <a:lumMod val="75000"/>
                    <a:lumOff val="25000"/>
                  </a:schemeClr>
                </a:solidFill>
                <a:latin typeface="Whitney Light"/>
                <a:cs typeface="Whitney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61223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a:t>Click to edit Master title style</a:t>
            </a:r>
          </a:p>
        </p:txBody>
      </p:sp>
      <p:sp>
        <p:nvSpPr>
          <p:cNvPr id="3" name="Content Placeholder 2"/>
          <p:cNvSpPr>
            <a:spLocks noGrp="1"/>
          </p:cNvSpPr>
          <p:nvPr>
            <p:ph sz="half" idx="1"/>
          </p:nvPr>
        </p:nvSpPr>
        <p:spPr>
          <a:xfrm>
            <a:off x="457200" y="900112"/>
            <a:ext cx="4038600" cy="3468687"/>
          </a:xfrm>
        </p:spPr>
        <p:txBody>
          <a:bodyPr/>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2"/>
            <a:ext cx="4038600" cy="3468687"/>
          </a:xfrm>
        </p:spPr>
        <p:txBody>
          <a:bodyPr/>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3559B0-D80F-0F4F-8FB7-FC6405838610}" type="datetimeFigureOut">
              <a:rPr lang="en-US" smtClean="0"/>
              <a:t>5/14/19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A65AB4-3803-544C-80A1-D7C5E909AF4C}" type="slidenum">
              <a:rPr lang="en-US" smtClean="0"/>
              <a:t>‹#›</a:t>
            </a:fld>
            <a:endParaRPr lang="en-US"/>
          </a:p>
        </p:txBody>
      </p:sp>
    </p:spTree>
    <p:extLst>
      <p:ext uri="{BB962C8B-B14F-4D97-AF65-F5344CB8AC3E}">
        <p14:creationId xmlns:p14="http://schemas.microsoft.com/office/powerpoint/2010/main" val="2513376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750344"/>
          </a:xfrm>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750344"/>
          </a:xfrm>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1104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a:t>Click to edit Master title style</a:t>
            </a:r>
          </a:p>
        </p:txBody>
      </p:sp>
    </p:spTree>
    <p:extLst>
      <p:ext uri="{BB962C8B-B14F-4D97-AF65-F5344CB8AC3E}">
        <p14:creationId xmlns:p14="http://schemas.microsoft.com/office/powerpoint/2010/main" val="330560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611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solidFill>
                  <a:schemeClr val="tx1">
                    <a:lumMod val="65000"/>
                    <a:lumOff val="35000"/>
                  </a:schemeClr>
                </a:solidFill>
              </a:defRPr>
            </a:lvl1pPr>
          </a:lstStyle>
          <a:p>
            <a:r>
              <a:rPr lang="en-US" dirty="0"/>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solidFill>
                  <a:schemeClr val="tx1">
                    <a:lumMod val="65000"/>
                    <a:lumOff val="35000"/>
                  </a:schemeClr>
                </a:solidFill>
              </a:defRPr>
            </a:lvl1pPr>
            <a:lvl2pPr>
              <a:defRPr sz="2800">
                <a:solidFill>
                  <a:schemeClr val="tx1">
                    <a:lumMod val="65000"/>
                    <a:lumOff val="35000"/>
                  </a:schemeClr>
                </a:solidFill>
              </a:defRPr>
            </a:lvl2pPr>
            <a:lvl3pPr>
              <a:defRPr sz="24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3559B0-D80F-0F4F-8FB7-FC6405838610}" type="datetimeFigureOut">
              <a:rPr lang="en-US" smtClean="0"/>
              <a:t>5/14/19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A65AB4-3803-544C-80A1-D7C5E909AF4C}" type="slidenum">
              <a:rPr lang="en-US" smtClean="0"/>
              <a:t>‹#›</a:t>
            </a:fld>
            <a:endParaRPr lang="en-US"/>
          </a:p>
        </p:txBody>
      </p:sp>
    </p:spTree>
    <p:extLst>
      <p:ext uri="{BB962C8B-B14F-4D97-AF65-F5344CB8AC3E}">
        <p14:creationId xmlns:p14="http://schemas.microsoft.com/office/powerpoint/2010/main" val="2910163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solidFill>
                  <a:schemeClr val="tx1">
                    <a:lumMod val="65000"/>
                    <a:lumOff val="35000"/>
                  </a:schemeClr>
                </a:solidFill>
              </a:defRPr>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3559B0-D80F-0F4F-8FB7-FC6405838610}" type="datetimeFigureOut">
              <a:rPr lang="en-US" smtClean="0"/>
              <a:t>5/14/19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A65AB4-3803-544C-80A1-D7C5E909AF4C}" type="slidenum">
              <a:rPr lang="en-US" smtClean="0"/>
              <a:t>‹#›</a:t>
            </a:fld>
            <a:endParaRPr lang="en-US"/>
          </a:p>
        </p:txBody>
      </p:sp>
    </p:spTree>
    <p:extLst>
      <p:ext uri="{BB962C8B-B14F-4D97-AF65-F5344CB8AC3E}">
        <p14:creationId xmlns:p14="http://schemas.microsoft.com/office/powerpoint/2010/main" val="957115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17126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b="0" i="0">
                <a:solidFill>
                  <a:srgbClr val="F2F2F2"/>
                </a:solidFill>
                <a:latin typeface="Whitney Book"/>
                <a:cs typeface="Whitney Book"/>
              </a:defRPr>
            </a:lvl1pPr>
          </a:lstStyle>
          <a:p>
            <a:fld id="{F83559B0-D80F-0F4F-8FB7-FC6405838610}" type="datetimeFigureOut">
              <a:rPr lang="en-US" smtClean="0"/>
              <a:pPr/>
              <a:t>5/14/19</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b="0" i="0">
                <a:solidFill>
                  <a:srgbClr val="F2F2F2"/>
                </a:solidFill>
                <a:latin typeface="Whitney Book"/>
                <a:cs typeface="Whitney Book"/>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b="0" i="0">
                <a:solidFill>
                  <a:srgbClr val="F2F2F2"/>
                </a:solidFill>
                <a:latin typeface="Whitney Book"/>
                <a:cs typeface="Whitney Book"/>
              </a:defRPr>
            </a:lvl1pPr>
          </a:lstStyle>
          <a:p>
            <a:fld id="{13A65AB4-3803-544C-80A1-D7C5E909AF4C}" type="slidenum">
              <a:rPr lang="en-US" smtClean="0"/>
              <a:pPr/>
              <a:t>‹#›</a:t>
            </a:fld>
            <a:endParaRPr lang="en-US" dirty="0"/>
          </a:p>
        </p:txBody>
      </p:sp>
      <p:pic>
        <p:nvPicPr>
          <p:cNvPr id="9" name="image3.png" descr="STRAPLINE WHITE.png"/>
          <p:cNvPicPr/>
          <p:nvPr userDrawn="1"/>
        </p:nvPicPr>
        <p:blipFill>
          <a:blip r:embed="rId14">
            <a:extLst/>
          </a:blip>
          <a:stretch>
            <a:fillRect/>
          </a:stretch>
        </p:blipFill>
        <p:spPr>
          <a:xfrm>
            <a:off x="4859521" y="4706089"/>
            <a:ext cx="4107919" cy="262872"/>
          </a:xfrm>
          <a:prstGeom prst="rect">
            <a:avLst/>
          </a:prstGeom>
          <a:ln w="12700">
            <a:miter lim="400000"/>
          </a:ln>
        </p:spPr>
      </p:pic>
    </p:spTree>
    <p:extLst>
      <p:ext uri="{BB962C8B-B14F-4D97-AF65-F5344CB8AC3E}">
        <p14:creationId xmlns:p14="http://schemas.microsoft.com/office/powerpoint/2010/main" val="120363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400" b="0" i="0" kern="1200">
          <a:solidFill>
            <a:schemeClr val="tx1">
              <a:lumMod val="65000"/>
              <a:lumOff val="35000"/>
            </a:schemeClr>
          </a:solidFill>
          <a:latin typeface="Whitney Semibold"/>
          <a:ea typeface="+mj-ea"/>
          <a:cs typeface="Whitney Semibold"/>
        </a:defRPr>
      </a:lvl1pPr>
    </p:titleStyle>
    <p:bodyStyle>
      <a:lvl1pPr marL="342900" indent="-342900" algn="l" defTabSz="457200" rtl="0" eaLnBrk="1" latinLnBrk="0" hangingPunct="1">
        <a:spcBef>
          <a:spcPct val="20000"/>
        </a:spcBef>
        <a:buFont typeface="Arial"/>
        <a:buChar char="•"/>
        <a:defRPr sz="3200" b="0" i="0" kern="1200">
          <a:solidFill>
            <a:schemeClr val="tx1">
              <a:lumMod val="65000"/>
              <a:lumOff val="35000"/>
            </a:schemeClr>
          </a:solidFill>
          <a:latin typeface="Whitney Book"/>
          <a:ea typeface="+mn-ea"/>
          <a:cs typeface="Whitney Book"/>
        </a:defRPr>
      </a:lvl1pPr>
      <a:lvl2pPr marL="742950" indent="-285750" algn="l" defTabSz="457200" rtl="0" eaLnBrk="1" latinLnBrk="0" hangingPunct="1">
        <a:spcBef>
          <a:spcPct val="20000"/>
        </a:spcBef>
        <a:buFont typeface="Arial"/>
        <a:buChar char="–"/>
        <a:defRPr sz="2800" b="0" i="0" kern="1200">
          <a:solidFill>
            <a:schemeClr val="tx1">
              <a:lumMod val="65000"/>
              <a:lumOff val="35000"/>
            </a:schemeClr>
          </a:solidFill>
          <a:latin typeface="Whitney Book"/>
          <a:ea typeface="+mn-ea"/>
          <a:cs typeface="Whitney Book"/>
        </a:defRPr>
      </a:lvl2pPr>
      <a:lvl3pPr marL="1143000" indent="-228600" algn="l" defTabSz="457200" rtl="0" eaLnBrk="1" latinLnBrk="0" hangingPunct="1">
        <a:spcBef>
          <a:spcPct val="20000"/>
        </a:spcBef>
        <a:buFont typeface="Arial"/>
        <a:buChar char="•"/>
        <a:defRPr sz="2400" b="0" i="0" kern="1200">
          <a:solidFill>
            <a:schemeClr val="tx1">
              <a:lumMod val="65000"/>
              <a:lumOff val="35000"/>
            </a:schemeClr>
          </a:solidFill>
          <a:latin typeface="Whitney Book"/>
          <a:ea typeface="+mn-ea"/>
          <a:cs typeface="Whitney Book"/>
        </a:defRPr>
      </a:lvl3pPr>
      <a:lvl4pPr marL="1600200" indent="-228600" algn="l" defTabSz="457200" rtl="0" eaLnBrk="1" latinLnBrk="0" hangingPunct="1">
        <a:spcBef>
          <a:spcPct val="20000"/>
        </a:spcBef>
        <a:buFont typeface="Arial"/>
        <a:buChar char="–"/>
        <a:defRPr sz="2000" b="0" i="0" kern="1200">
          <a:solidFill>
            <a:schemeClr val="tx1">
              <a:lumMod val="65000"/>
              <a:lumOff val="35000"/>
            </a:schemeClr>
          </a:solidFill>
          <a:latin typeface="Whitney Book"/>
          <a:ea typeface="+mn-ea"/>
          <a:cs typeface="Whitney Book"/>
        </a:defRPr>
      </a:lvl4pPr>
      <a:lvl5pPr marL="2057400" indent="-228600" algn="l" defTabSz="457200" rtl="0" eaLnBrk="1" latinLnBrk="0" hangingPunct="1">
        <a:spcBef>
          <a:spcPct val="20000"/>
        </a:spcBef>
        <a:buFont typeface="Arial"/>
        <a:buChar char="»"/>
        <a:defRPr sz="2000" b="0" i="0" kern="1200">
          <a:solidFill>
            <a:schemeClr val="tx1">
              <a:lumMod val="65000"/>
              <a:lumOff val="35000"/>
            </a:schemeClr>
          </a:solidFill>
          <a:latin typeface="Whitney Book"/>
          <a:ea typeface="+mn-ea"/>
          <a:cs typeface="Whitney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286508" y="2577420"/>
            <a:ext cx="8549640" cy="780787"/>
          </a:xfrm>
        </p:spPr>
        <p:txBody>
          <a:bodyPr>
            <a:normAutofit/>
          </a:bodyPr>
          <a:lstStyle/>
          <a:p>
            <a:r>
              <a:rPr lang="en-US" sz="4400" dirty="0"/>
              <a:t>Time Management Plan</a:t>
            </a:r>
          </a:p>
        </p:txBody>
      </p:sp>
      <p:sp>
        <p:nvSpPr>
          <p:cNvPr id="7" name="Subtitle 2"/>
          <p:cNvSpPr>
            <a:spLocks noGrp="1"/>
          </p:cNvSpPr>
          <p:nvPr>
            <p:ph type="subTitle" idx="1"/>
          </p:nvPr>
        </p:nvSpPr>
        <p:spPr>
          <a:xfrm>
            <a:off x="1796056" y="3393870"/>
            <a:ext cx="7040880" cy="835230"/>
          </a:xfrm>
        </p:spPr>
        <p:txBody>
          <a:bodyPr/>
          <a:lstStyle/>
          <a:p>
            <a:r>
              <a:rPr lang="en-US" dirty="0"/>
              <a:t>How-To Guide</a:t>
            </a:r>
          </a:p>
        </p:txBody>
      </p:sp>
    </p:spTree>
    <p:extLst>
      <p:ext uri="{BB962C8B-B14F-4D97-AF65-F5344CB8AC3E}">
        <p14:creationId xmlns:p14="http://schemas.microsoft.com/office/powerpoint/2010/main" val="47106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12-20 at 7.37.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7243" y="172720"/>
            <a:ext cx="3848757" cy="42025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73406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12-20 at 7.33.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 y="223520"/>
            <a:ext cx="6250853" cy="40233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2006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Silver Bullets</a:t>
            </a:r>
          </a:p>
        </p:txBody>
      </p:sp>
      <p:pic>
        <p:nvPicPr>
          <p:cNvPr id="3" name="Picture 2" descr="Screen Shot 2017-12-20 at 7.38.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753" y="1188720"/>
            <a:ext cx="2361673" cy="3048206"/>
          </a:xfrm>
          <a:prstGeom prst="rect">
            <a:avLst/>
          </a:prstGeom>
          <a:ln>
            <a:noFill/>
          </a:ln>
          <a:effectLst>
            <a:outerShdw blurRad="292100" dist="139700" dir="2700000" algn="tl" rotWithShape="0">
              <a:srgbClr val="333333">
                <a:alpha val="65000"/>
              </a:srgbClr>
            </a:outerShdw>
          </a:effectLst>
        </p:spPr>
      </p:pic>
      <p:pic>
        <p:nvPicPr>
          <p:cNvPr id="7" name="Picture 6" descr="Screen Shot 2017-12-20 at 7.56.0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6044" y="922226"/>
            <a:ext cx="2592569" cy="33147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31086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12-20 at 7.37.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7243" y="172720"/>
            <a:ext cx="3848757" cy="42025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62946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6 Steps to Great Time Management</a:t>
            </a:r>
          </a:p>
        </p:txBody>
      </p:sp>
      <p:sp>
        <p:nvSpPr>
          <p:cNvPr id="4" name="Content Placeholder 3"/>
          <p:cNvSpPr>
            <a:spLocks noGrp="1"/>
          </p:cNvSpPr>
          <p:nvPr>
            <p:ph idx="1"/>
          </p:nvPr>
        </p:nvSpPr>
        <p:spPr>
          <a:xfrm>
            <a:off x="457200" y="1200151"/>
            <a:ext cx="4663440" cy="3171266"/>
          </a:xfrm>
        </p:spPr>
        <p:txBody>
          <a:bodyPr>
            <a:noAutofit/>
          </a:bodyPr>
          <a:lstStyle/>
          <a:p>
            <a:pPr marL="514350" indent="-514350">
              <a:buFont typeface="+mj-lt"/>
              <a:buAutoNum type="arabicPeriod"/>
            </a:pPr>
            <a:r>
              <a:rPr lang="en-US" sz="2200" dirty="0"/>
              <a:t>Touch it once...</a:t>
            </a:r>
          </a:p>
          <a:p>
            <a:pPr marL="514350" indent="-514350">
              <a:buFont typeface="+mj-lt"/>
              <a:buAutoNum type="arabicPeriod"/>
            </a:pPr>
            <a:r>
              <a:rPr lang="en-US" sz="2200" dirty="0"/>
              <a:t>Make lists...</a:t>
            </a:r>
          </a:p>
          <a:p>
            <a:pPr marL="514350" indent="-514350">
              <a:buFont typeface="+mj-lt"/>
              <a:buAutoNum type="arabicPeriod"/>
            </a:pPr>
            <a:r>
              <a:rPr lang="en-US" sz="2200" dirty="0"/>
              <a:t>Plan how much time you will allocate to each task...</a:t>
            </a:r>
          </a:p>
          <a:p>
            <a:pPr marL="514350" indent="-514350">
              <a:buFont typeface="+mj-lt"/>
              <a:buAutoNum type="arabicPeriod"/>
            </a:pPr>
            <a:r>
              <a:rPr lang="en-US" sz="2200" dirty="0"/>
              <a:t>Plan the day...</a:t>
            </a:r>
          </a:p>
          <a:p>
            <a:pPr marL="514350" indent="-514350">
              <a:buFont typeface="+mj-lt"/>
              <a:buAutoNum type="arabicPeriod"/>
            </a:pPr>
            <a:r>
              <a:rPr lang="en-US" sz="2200" dirty="0"/>
              <a:t>Prioritize...</a:t>
            </a:r>
          </a:p>
          <a:p>
            <a:pPr marL="514350" indent="-514350">
              <a:buFont typeface="+mj-lt"/>
              <a:buAutoNum type="arabicPeriod"/>
            </a:pPr>
            <a:r>
              <a:rPr lang="en-US" sz="2200" dirty="0"/>
              <a:t>Ask yourself, “will it hurt me to throw this away?”</a:t>
            </a:r>
          </a:p>
        </p:txBody>
      </p:sp>
      <p:pic>
        <p:nvPicPr>
          <p:cNvPr id="5" name="Picture 4" descr="81JvgSwBF2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5958" y="1063229"/>
            <a:ext cx="2139033" cy="32344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86255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7350" y="1135279"/>
            <a:ext cx="8229600" cy="857250"/>
          </a:xfrm>
          <a:prstGeom prst="rect">
            <a:avLst/>
          </a:prstGeom>
        </p:spPr>
        <p:txBody>
          <a:bodyPr anchor="b">
            <a:normAutofit/>
          </a:bodyPr>
          <a:lstStyle>
            <a:lvl1pPr algn="l" defTabSz="457200" rtl="0" eaLnBrk="1" latinLnBrk="0" hangingPunct="1">
              <a:spcBef>
                <a:spcPct val="0"/>
              </a:spcBef>
              <a:buNone/>
              <a:defRPr sz="2400" b="0" i="0" kern="1200">
                <a:solidFill>
                  <a:schemeClr val="tx1"/>
                </a:solidFill>
                <a:latin typeface="Whitney Semibold"/>
                <a:ea typeface="+mj-ea"/>
                <a:cs typeface="Whitney Semibold"/>
              </a:defRPr>
            </a:lvl1pPr>
          </a:lstStyle>
          <a:p>
            <a:pPr algn="ctr"/>
            <a:r>
              <a:rPr lang="en-US" sz="1800" dirty="0">
                <a:solidFill>
                  <a:schemeClr val="tx1">
                    <a:lumMod val="65000"/>
                    <a:lumOff val="35000"/>
                  </a:schemeClr>
                </a:solidFill>
              </a:rPr>
              <a:t>Copyright Notice</a:t>
            </a:r>
          </a:p>
        </p:txBody>
      </p:sp>
      <p:sp>
        <p:nvSpPr>
          <p:cNvPr id="3" name="Content Placeholder 2"/>
          <p:cNvSpPr txBox="1">
            <a:spLocks/>
          </p:cNvSpPr>
          <p:nvPr/>
        </p:nvSpPr>
        <p:spPr>
          <a:xfrm>
            <a:off x="2368550" y="1504372"/>
            <a:ext cx="4318000" cy="2412999"/>
          </a:xfrm>
          <a:prstGeom prst="rect">
            <a:avLst/>
          </a:prstGeom>
        </p:spPr>
        <p:txBody>
          <a:bodyPr anchor="ctr">
            <a:normAutofit/>
          </a:bodyPr>
          <a:lstStyle>
            <a:lvl1pPr marL="342900" indent="-342900" algn="l" defTabSz="457200" rtl="0" eaLnBrk="1" latinLnBrk="0" hangingPunct="1">
              <a:spcBef>
                <a:spcPct val="20000"/>
              </a:spcBef>
              <a:buFont typeface="Arial"/>
              <a:buChar char="•"/>
              <a:defRPr sz="3200" b="0" i="0" kern="1200">
                <a:solidFill>
                  <a:schemeClr val="tx1"/>
                </a:solidFill>
                <a:latin typeface="Whitney Book"/>
                <a:ea typeface="+mn-ea"/>
                <a:cs typeface="Whitney Book"/>
              </a:defRPr>
            </a:lvl1pPr>
            <a:lvl2pPr marL="742950" indent="-285750" algn="l" defTabSz="457200" rtl="0" eaLnBrk="1" latinLnBrk="0" hangingPunct="1">
              <a:spcBef>
                <a:spcPct val="20000"/>
              </a:spcBef>
              <a:buFont typeface="Arial"/>
              <a:buChar char="–"/>
              <a:defRPr sz="2800" b="0" i="0" kern="1200">
                <a:solidFill>
                  <a:schemeClr val="tx1"/>
                </a:solidFill>
                <a:latin typeface="Whitney Book"/>
                <a:ea typeface="+mn-ea"/>
                <a:cs typeface="Whitney Book"/>
              </a:defRPr>
            </a:lvl2pPr>
            <a:lvl3pPr marL="1143000" indent="-228600" algn="l" defTabSz="457200" rtl="0" eaLnBrk="1" latinLnBrk="0" hangingPunct="1">
              <a:spcBef>
                <a:spcPct val="20000"/>
              </a:spcBef>
              <a:buFont typeface="Arial"/>
              <a:buChar char="•"/>
              <a:defRPr sz="2400" b="0" i="0" kern="1200">
                <a:solidFill>
                  <a:schemeClr val="tx1"/>
                </a:solidFill>
                <a:latin typeface="Whitney Book"/>
                <a:ea typeface="+mn-ea"/>
                <a:cs typeface="Whitney Book"/>
              </a:defRPr>
            </a:lvl3pPr>
            <a:lvl4pPr marL="1600200" indent="-228600" algn="l" defTabSz="457200" rtl="0" eaLnBrk="1" latinLnBrk="0" hangingPunct="1">
              <a:spcBef>
                <a:spcPct val="20000"/>
              </a:spcBef>
              <a:buFont typeface="Arial"/>
              <a:buChar char="–"/>
              <a:defRPr sz="2000" b="0" i="0" kern="1200">
                <a:solidFill>
                  <a:schemeClr val="tx1"/>
                </a:solidFill>
                <a:latin typeface="Whitney Book"/>
                <a:ea typeface="+mn-ea"/>
                <a:cs typeface="Whitney Book"/>
              </a:defRPr>
            </a:lvl4pPr>
            <a:lvl5pPr marL="2057400" indent="-228600" algn="l" defTabSz="457200" rtl="0" eaLnBrk="1" latinLnBrk="0" hangingPunct="1">
              <a:spcBef>
                <a:spcPct val="20000"/>
              </a:spcBef>
              <a:buFont typeface="Arial"/>
              <a:buChar char="»"/>
              <a:defRPr sz="2000" b="0" i="0" kern="1200">
                <a:solidFill>
                  <a:schemeClr val="tx1"/>
                </a:solidFill>
                <a:latin typeface="Whitney Book"/>
                <a:ea typeface="+mn-ea"/>
                <a:cs typeface="Whitney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solidFill>
                  <a:schemeClr val="tx1">
                    <a:lumMod val="65000"/>
                    <a:lumOff val="35000"/>
                  </a:schemeClr>
                </a:solidFill>
              </a:rPr>
              <a:t>Copyright © Life2Live, LLC. 2005 to Present. </a:t>
            </a:r>
            <a:br>
              <a:rPr lang="en-US" sz="1600" dirty="0">
                <a:solidFill>
                  <a:schemeClr val="tx1">
                    <a:lumMod val="65000"/>
                    <a:lumOff val="35000"/>
                  </a:schemeClr>
                </a:solidFill>
              </a:rPr>
            </a:br>
            <a:r>
              <a:rPr lang="en-US" sz="1600" dirty="0">
                <a:solidFill>
                  <a:schemeClr val="tx1">
                    <a:lumMod val="65000"/>
                    <a:lumOff val="35000"/>
                  </a:schemeClr>
                </a:solidFill>
              </a:rPr>
              <a:t>All Rights Reserved. No part of this document may be used, displayed or reproduced without the consent of the author.</a:t>
            </a:r>
          </a:p>
        </p:txBody>
      </p:sp>
    </p:spTree>
    <p:extLst>
      <p:ext uri="{BB962C8B-B14F-4D97-AF65-F5344CB8AC3E}">
        <p14:creationId xmlns:p14="http://schemas.microsoft.com/office/powerpoint/2010/main" val="3453153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Time Management Plan (TMG)</a:t>
            </a:r>
          </a:p>
        </p:txBody>
      </p:sp>
      <p:sp>
        <p:nvSpPr>
          <p:cNvPr id="5" name="TextBox 4"/>
          <p:cNvSpPr txBox="1"/>
          <p:nvPr/>
        </p:nvSpPr>
        <p:spPr>
          <a:xfrm>
            <a:off x="1408176" y="1298448"/>
            <a:ext cx="7278624" cy="2535748"/>
          </a:xfrm>
          <a:prstGeom prst="rect">
            <a:avLst/>
          </a:prstGeom>
          <a:noFill/>
        </p:spPr>
        <p:txBody>
          <a:bodyPr wrap="square" rtlCol="0">
            <a:spAutoFit/>
          </a:bodyPr>
          <a:lstStyle/>
          <a:p>
            <a:r>
              <a:rPr lang="en-US" sz="3200" dirty="0">
                <a:solidFill>
                  <a:schemeClr val="tx1">
                    <a:lumMod val="65000"/>
                    <a:lumOff val="35000"/>
                  </a:schemeClr>
                </a:solidFill>
                <a:latin typeface="Whitney Book"/>
              </a:rPr>
              <a:t>An intentional plan for investing your time wisely by blocking high-value activities into a default calendar as appointments and holding yourself accountable for executing them on time.</a:t>
            </a:r>
            <a:endParaRPr lang="en-PH" sz="3200" dirty="0">
              <a:solidFill>
                <a:schemeClr val="tx1">
                  <a:lumMod val="65000"/>
                  <a:lumOff val="35000"/>
                </a:schemeClr>
              </a:solidFill>
              <a:latin typeface="Whitney Book"/>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28879"/>
            <a:ext cx="723178" cy="723178"/>
          </a:xfrm>
          <a:prstGeom prst="rect">
            <a:avLst/>
          </a:prstGeom>
        </p:spPr>
      </p:pic>
    </p:spTree>
    <p:extLst>
      <p:ext uri="{BB962C8B-B14F-4D97-AF65-F5344CB8AC3E}">
        <p14:creationId xmlns:p14="http://schemas.microsoft.com/office/powerpoint/2010/main" val="1077916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1652" y="126824"/>
            <a:ext cx="1944462" cy="42721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56713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Silver Bullet Scorecard</a:t>
            </a:r>
          </a:p>
        </p:txBody>
      </p:sp>
      <p:sp>
        <p:nvSpPr>
          <p:cNvPr id="7" name="Text Placeholder 6"/>
          <p:cNvSpPr>
            <a:spLocks noGrp="1"/>
          </p:cNvSpPr>
          <p:nvPr>
            <p:ph type="body" idx="1"/>
          </p:nvPr>
        </p:nvSpPr>
        <p:spPr>
          <a:solidFill>
            <a:srgbClr val="00FF00"/>
          </a:solidFill>
        </p:spPr>
        <p:txBody>
          <a:bodyPr/>
          <a:lstStyle/>
          <a:p>
            <a:r>
              <a:rPr lang="en-US" dirty="0"/>
              <a:t>Score: 5</a:t>
            </a:r>
          </a:p>
        </p:txBody>
      </p:sp>
      <p:sp>
        <p:nvSpPr>
          <p:cNvPr id="5" name="Content Placeholder 4"/>
          <p:cNvSpPr>
            <a:spLocks noGrp="1"/>
          </p:cNvSpPr>
          <p:nvPr>
            <p:ph sz="half" idx="2"/>
          </p:nvPr>
        </p:nvSpPr>
        <p:spPr/>
        <p:txBody>
          <a:bodyPr>
            <a:normAutofit/>
          </a:bodyPr>
          <a:lstStyle/>
          <a:p>
            <a:pPr marL="0" indent="0">
              <a:buNone/>
            </a:pPr>
            <a:r>
              <a:rPr lang="en-US" dirty="0"/>
              <a:t>You and your team invest your time wisely by blocking high-value activities into a default calendar so that you complete the highly-important activities first and urgent items second.</a:t>
            </a:r>
          </a:p>
        </p:txBody>
      </p:sp>
      <p:sp>
        <p:nvSpPr>
          <p:cNvPr id="8" name="Text Placeholder 7"/>
          <p:cNvSpPr>
            <a:spLocks noGrp="1"/>
          </p:cNvSpPr>
          <p:nvPr>
            <p:ph type="body" sz="quarter" idx="3"/>
          </p:nvPr>
        </p:nvSpPr>
        <p:spPr>
          <a:solidFill>
            <a:srgbClr val="FF0000"/>
          </a:solidFill>
        </p:spPr>
        <p:txBody>
          <a:bodyPr/>
          <a:lstStyle/>
          <a:p>
            <a:r>
              <a:rPr lang="en-US" dirty="0"/>
              <a:t>Score: 1</a:t>
            </a:r>
          </a:p>
        </p:txBody>
      </p:sp>
      <p:sp>
        <p:nvSpPr>
          <p:cNvPr id="9" name="Content Placeholder 8"/>
          <p:cNvSpPr>
            <a:spLocks noGrp="1"/>
          </p:cNvSpPr>
          <p:nvPr>
            <p:ph sz="quarter" idx="4"/>
          </p:nvPr>
        </p:nvSpPr>
        <p:spPr/>
        <p:txBody>
          <a:bodyPr>
            <a:normAutofit/>
          </a:bodyPr>
          <a:lstStyle/>
          <a:p>
            <a:pPr marL="0" indent="0">
              <a:buNone/>
            </a:pPr>
            <a:r>
              <a:rPr lang="en-US" dirty="0"/>
              <a:t>You and your team operate without a default calendar and spend your time reactively, prioritizing urgent tasks and working on the most highly-important activities when you can fit them in.</a:t>
            </a:r>
          </a:p>
        </p:txBody>
      </p:sp>
    </p:spTree>
    <p:extLst>
      <p:ext uri="{BB962C8B-B14F-4D97-AF65-F5344CB8AC3E}">
        <p14:creationId xmlns:p14="http://schemas.microsoft.com/office/powerpoint/2010/main" val="1460777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Time Management Plan (TMG)</a:t>
            </a:r>
          </a:p>
        </p:txBody>
      </p:sp>
      <p:sp>
        <p:nvSpPr>
          <p:cNvPr id="3" name="TextBox 2"/>
          <p:cNvSpPr txBox="1"/>
          <p:nvPr/>
        </p:nvSpPr>
        <p:spPr>
          <a:xfrm>
            <a:off x="457200" y="1063229"/>
            <a:ext cx="8229600" cy="3293209"/>
          </a:xfrm>
          <a:prstGeom prst="rect">
            <a:avLst/>
          </a:prstGeom>
          <a:noFill/>
        </p:spPr>
        <p:txBody>
          <a:bodyPr wrap="square" rtlCol="0">
            <a:spAutoFit/>
          </a:bodyPr>
          <a:lstStyle/>
          <a:p>
            <a:pPr marL="284163" indent="-284163">
              <a:buFontTx/>
              <a:buAutoNum type="arabicPeriod"/>
            </a:pPr>
            <a:r>
              <a:rPr lang="en-US" sz="1600" dirty="0">
                <a:solidFill>
                  <a:schemeClr val="tx1">
                    <a:lumMod val="65000"/>
                    <a:lumOff val="35000"/>
                  </a:schemeClr>
                </a:solidFill>
                <a:latin typeface="Whitney Book" pitchFamily="50" charset="0"/>
              </a:rPr>
              <a:t>Coach review Time Management Plan slides with Client, including the Time Management Matrix concept.</a:t>
            </a:r>
          </a:p>
          <a:p>
            <a:pPr marL="284163" indent="-284163">
              <a:buFontTx/>
              <a:buAutoNum type="arabicPeriod"/>
            </a:pPr>
            <a:r>
              <a:rPr lang="en-US" sz="1600" dirty="0">
                <a:solidFill>
                  <a:schemeClr val="tx1">
                    <a:lumMod val="65000"/>
                    <a:lumOff val="35000"/>
                  </a:schemeClr>
                </a:solidFill>
                <a:latin typeface="Whitney Book" pitchFamily="50" charset="0"/>
              </a:rPr>
              <a:t>Client read 7 Habits of Highly Effective People by Stephen Covey</a:t>
            </a:r>
          </a:p>
          <a:p>
            <a:pPr marL="284163" indent="-284163">
              <a:buFontTx/>
              <a:buAutoNum type="arabicPeriod"/>
            </a:pPr>
            <a:r>
              <a:rPr lang="en-US" sz="1600" dirty="0">
                <a:solidFill>
                  <a:schemeClr val="tx1">
                    <a:lumMod val="65000"/>
                    <a:lumOff val="35000"/>
                  </a:schemeClr>
                </a:solidFill>
                <a:latin typeface="Whitney Book" pitchFamily="50" charset="0"/>
              </a:rPr>
              <a:t>Client complete the Simple Time Study to identify how time is being used throughout the week and which quadrant Client is spending time in.</a:t>
            </a:r>
          </a:p>
          <a:p>
            <a:pPr marL="284163" indent="-284163">
              <a:buFont typeface="+mj-lt"/>
              <a:buAutoNum type="arabicPeriod" startAt="4"/>
            </a:pPr>
            <a:r>
              <a:rPr lang="en-US" sz="1600" dirty="0">
                <a:solidFill>
                  <a:schemeClr val="tx1">
                    <a:lumMod val="65000"/>
                    <a:lumOff val="35000"/>
                  </a:schemeClr>
                </a:solidFill>
                <a:latin typeface="Whitney Book" pitchFamily="50" charset="0"/>
              </a:rPr>
              <a:t>Client use the Time Management Matrix to identify the tasks that should be delegated to other team members.</a:t>
            </a:r>
          </a:p>
          <a:p>
            <a:pPr marL="284163" indent="-284163">
              <a:buFont typeface="+mj-lt"/>
              <a:buAutoNum type="arabicPeriod" startAt="5"/>
            </a:pPr>
            <a:r>
              <a:rPr lang="en-US" sz="1600" dirty="0">
                <a:solidFill>
                  <a:schemeClr val="tx1">
                    <a:lumMod val="65000"/>
                    <a:lumOff val="35000"/>
                  </a:schemeClr>
                </a:solidFill>
                <a:latin typeface="Whitney Book" pitchFamily="50" charset="0"/>
              </a:rPr>
              <a:t>Coach help Client develop an Apprenticeship Plan to delegate tasks. Alternatively, the client may elect to recruit a new team member into the business using an Employee Acquisition Plan and the Psychometric Profiling Process. However, this should be done only if the additional fixed cost payroll is easily affordable.</a:t>
            </a:r>
          </a:p>
          <a:p>
            <a:pPr marL="284163" indent="-284163">
              <a:buFont typeface="+mj-lt"/>
              <a:buAutoNum type="arabicPeriod" startAt="5"/>
            </a:pPr>
            <a:r>
              <a:rPr lang="en-US" sz="1600" dirty="0">
                <a:solidFill>
                  <a:schemeClr val="tx1">
                    <a:lumMod val="65000"/>
                    <a:lumOff val="35000"/>
                  </a:schemeClr>
                </a:solidFill>
                <a:latin typeface="Whitney Book" pitchFamily="50" charset="0"/>
              </a:rPr>
              <a:t>Client create a Default Calendar that prioritizes the Quadrant 2 tasks. </a:t>
            </a:r>
          </a:p>
          <a:p>
            <a:pPr marL="284163" indent="-284163">
              <a:buFont typeface="+mj-lt"/>
              <a:buAutoNum type="arabicPeriod" startAt="5"/>
            </a:pPr>
            <a:r>
              <a:rPr lang="en-US" sz="1600" dirty="0">
                <a:solidFill>
                  <a:schemeClr val="tx1">
                    <a:lumMod val="65000"/>
                    <a:lumOff val="35000"/>
                  </a:schemeClr>
                </a:solidFill>
                <a:latin typeface="Whitney Book" pitchFamily="50" charset="0"/>
              </a:rPr>
              <a:t>Coach hold the Client accountable for executing the Default Calendar.</a:t>
            </a:r>
          </a:p>
        </p:txBody>
      </p:sp>
    </p:spTree>
    <p:extLst>
      <p:ext uri="{BB962C8B-B14F-4D97-AF65-F5344CB8AC3E}">
        <p14:creationId xmlns:p14="http://schemas.microsoft.com/office/powerpoint/2010/main" val="273317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957871" y="491450"/>
            <a:ext cx="5224755" cy="3735506"/>
            <a:chOff x="1957871" y="491450"/>
            <a:chExt cx="5224755" cy="3735506"/>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9218" y="491450"/>
              <a:ext cx="2275837" cy="954522"/>
            </a:xfrm>
            <a:prstGeom prst="rect">
              <a:avLst/>
            </a:prstGeom>
          </p:spPr>
        </p:pic>
        <p:grpSp>
          <p:nvGrpSpPr>
            <p:cNvPr id="5" name="Group 4"/>
            <p:cNvGrpSpPr/>
            <p:nvPr/>
          </p:nvGrpSpPr>
          <p:grpSpPr>
            <a:xfrm>
              <a:off x="1957871" y="1242094"/>
              <a:ext cx="5224755" cy="2149154"/>
              <a:chOff x="1923806" y="1223158"/>
              <a:chExt cx="5237015" cy="2154197"/>
            </a:xfrm>
          </p:grpSpPr>
          <p:grpSp>
            <p:nvGrpSpPr>
              <p:cNvPr id="41" name="Group 40"/>
              <p:cNvGrpSpPr/>
              <p:nvPr/>
            </p:nvGrpSpPr>
            <p:grpSpPr>
              <a:xfrm>
                <a:off x="2797229" y="1223158"/>
                <a:ext cx="3530574" cy="2154197"/>
                <a:chOff x="2797229" y="1223158"/>
                <a:chExt cx="3530574" cy="2154197"/>
              </a:xfrm>
            </p:grpSpPr>
            <p:cxnSp>
              <p:nvCxnSpPr>
                <p:cNvPr id="49" name="Straight Connector 48"/>
                <p:cNvCxnSpPr/>
                <p:nvPr/>
              </p:nvCxnSpPr>
              <p:spPr>
                <a:xfrm>
                  <a:off x="2797229" y="1227921"/>
                  <a:ext cx="0" cy="2149434"/>
                </a:xfrm>
                <a:prstGeom prst="line">
                  <a:avLst/>
                </a:prstGeom>
                <a:ln>
                  <a:solidFill>
                    <a:schemeClr val="bg1">
                      <a:lumMod val="85000"/>
                      <a:alpha val="37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675090" y="1223158"/>
                  <a:ext cx="0" cy="2149434"/>
                </a:xfrm>
                <a:prstGeom prst="line">
                  <a:avLst/>
                </a:prstGeom>
                <a:ln>
                  <a:solidFill>
                    <a:schemeClr val="bg1">
                      <a:lumMod val="85000"/>
                      <a:alpha val="37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4565678" y="1227921"/>
                  <a:ext cx="0" cy="2149434"/>
                </a:xfrm>
                <a:prstGeom prst="line">
                  <a:avLst/>
                </a:prstGeom>
                <a:ln>
                  <a:solidFill>
                    <a:schemeClr val="bg1">
                      <a:lumMod val="85000"/>
                      <a:alpha val="37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5446740" y="1223158"/>
                  <a:ext cx="0" cy="2149434"/>
                </a:xfrm>
                <a:prstGeom prst="line">
                  <a:avLst/>
                </a:prstGeom>
                <a:ln>
                  <a:solidFill>
                    <a:schemeClr val="bg1">
                      <a:lumMod val="85000"/>
                      <a:alpha val="37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6327803" y="1223158"/>
                  <a:ext cx="0" cy="2149434"/>
                </a:xfrm>
                <a:prstGeom prst="line">
                  <a:avLst/>
                </a:prstGeom>
                <a:ln>
                  <a:solidFill>
                    <a:schemeClr val="bg1">
                      <a:lumMod val="85000"/>
                      <a:alpha val="37000"/>
                    </a:schemeClr>
                  </a:solidFill>
                  <a:prstDash val="sysDot"/>
                </a:ln>
                <a:effectLst/>
              </p:spPr>
              <p:style>
                <a:lnRef idx="2">
                  <a:schemeClr val="accent1"/>
                </a:lnRef>
                <a:fillRef idx="0">
                  <a:schemeClr val="accent1"/>
                </a:fillRef>
                <a:effectRef idx="1">
                  <a:schemeClr val="accent1"/>
                </a:effectRef>
                <a:fontRef idx="minor">
                  <a:schemeClr val="tx1"/>
                </a:fontRef>
              </p:style>
            </p:cxnSp>
          </p:grpSp>
          <p:grpSp>
            <p:nvGrpSpPr>
              <p:cNvPr id="42" name="Group 41"/>
              <p:cNvGrpSpPr/>
              <p:nvPr/>
            </p:nvGrpSpPr>
            <p:grpSpPr>
              <a:xfrm>
                <a:off x="1923806" y="1362075"/>
                <a:ext cx="5237015" cy="1566863"/>
                <a:chOff x="1923806" y="1362075"/>
                <a:chExt cx="5237015" cy="1566863"/>
              </a:xfrm>
            </p:grpSpPr>
            <p:cxnSp>
              <p:nvCxnSpPr>
                <p:cNvPr id="46" name="Straight Connector 45"/>
                <p:cNvCxnSpPr/>
                <p:nvPr/>
              </p:nvCxnSpPr>
              <p:spPr>
                <a:xfrm>
                  <a:off x="1923806" y="1362075"/>
                  <a:ext cx="5237015" cy="0"/>
                </a:xfrm>
                <a:prstGeom prst="line">
                  <a:avLst/>
                </a:prstGeom>
                <a:ln>
                  <a:solidFill>
                    <a:schemeClr val="bg1">
                      <a:lumMod val="85000"/>
                      <a:alpha val="3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1923806" y="2133600"/>
                  <a:ext cx="5237015" cy="0"/>
                </a:xfrm>
                <a:prstGeom prst="line">
                  <a:avLst/>
                </a:prstGeom>
                <a:ln>
                  <a:solidFill>
                    <a:schemeClr val="bg1">
                      <a:lumMod val="85000"/>
                      <a:alpha val="3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1923806" y="2928938"/>
                  <a:ext cx="5237015" cy="0"/>
                </a:xfrm>
                <a:prstGeom prst="line">
                  <a:avLst/>
                </a:prstGeom>
                <a:ln>
                  <a:solidFill>
                    <a:schemeClr val="bg1">
                      <a:lumMod val="85000"/>
                      <a:alpha val="35000"/>
                    </a:schemeClr>
                  </a:solidFill>
                  <a:prstDash val="sysDot"/>
                </a:ln>
                <a:effectLst/>
              </p:spPr>
              <p:style>
                <a:lnRef idx="2">
                  <a:schemeClr val="accent1"/>
                </a:lnRef>
                <a:fillRef idx="0">
                  <a:schemeClr val="accent1"/>
                </a:fillRef>
                <a:effectRef idx="1">
                  <a:schemeClr val="accent1"/>
                </a:effectRef>
                <a:fontRef idx="minor">
                  <a:schemeClr val="tx1"/>
                </a:fontRef>
              </p:style>
            </p:cxnSp>
          </p:grpSp>
          <p:grpSp>
            <p:nvGrpSpPr>
              <p:cNvPr id="43" name="Group 42"/>
              <p:cNvGrpSpPr/>
              <p:nvPr/>
            </p:nvGrpSpPr>
            <p:grpSpPr>
              <a:xfrm>
                <a:off x="1923806" y="1223158"/>
                <a:ext cx="5237015" cy="2149434"/>
                <a:chOff x="1923806" y="1223158"/>
                <a:chExt cx="5237015" cy="2149434"/>
              </a:xfrm>
            </p:grpSpPr>
            <p:cxnSp>
              <p:nvCxnSpPr>
                <p:cNvPr id="44" name="Straight Connector 43"/>
                <p:cNvCxnSpPr/>
                <p:nvPr/>
              </p:nvCxnSpPr>
              <p:spPr>
                <a:xfrm>
                  <a:off x="1923806" y="1223158"/>
                  <a:ext cx="0" cy="2149434"/>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923806" y="3372592"/>
                  <a:ext cx="5237015"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6" name="TextBox 5"/>
            <p:cNvSpPr txBox="1"/>
            <p:nvPr/>
          </p:nvSpPr>
          <p:spPr>
            <a:xfrm>
              <a:off x="2795952" y="2217340"/>
              <a:ext cx="1033577" cy="553998"/>
            </a:xfrm>
            <a:prstGeom prst="rect">
              <a:avLst/>
            </a:prstGeom>
            <a:noFill/>
          </p:spPr>
          <p:txBody>
            <a:bodyPr wrap="square" rtlCol="0">
              <a:spAutoFit/>
            </a:bodyPr>
            <a:lstStyle/>
            <a:p>
              <a:pPr algn="ctr"/>
              <a:r>
                <a:rPr lang="en-US" sz="1000" b="1" dirty="0">
                  <a:solidFill>
                    <a:srgbClr val="E2551D"/>
                  </a:solidFill>
                  <a:latin typeface="Myriad Pro" pitchFamily="34" charset="0"/>
                </a:rPr>
                <a:t>Research</a:t>
              </a:r>
            </a:p>
            <a:p>
              <a:pPr algn="ctr"/>
              <a:r>
                <a:rPr lang="en-US" sz="1000" b="1" dirty="0">
                  <a:solidFill>
                    <a:srgbClr val="E2551D"/>
                  </a:solidFill>
                  <a:latin typeface="Myriad Pro" pitchFamily="34" charset="0"/>
                </a:rPr>
                <a:t>Model</a:t>
              </a:r>
            </a:p>
            <a:p>
              <a:pPr algn="ctr"/>
              <a:r>
                <a:rPr lang="en-US" sz="1000" b="1" dirty="0">
                  <a:solidFill>
                    <a:srgbClr val="E2551D"/>
                  </a:solidFill>
                  <a:latin typeface="Myriad Pro" pitchFamily="34" charset="0"/>
                </a:rPr>
                <a:t>Launch</a:t>
              </a:r>
            </a:p>
          </p:txBody>
        </p:sp>
        <p:sp>
          <p:nvSpPr>
            <p:cNvPr id="7" name="TextBox 6"/>
            <p:cNvSpPr txBox="1"/>
            <p:nvPr/>
          </p:nvSpPr>
          <p:spPr>
            <a:xfrm>
              <a:off x="3323305" y="2687366"/>
              <a:ext cx="878417" cy="553998"/>
            </a:xfrm>
            <a:prstGeom prst="rect">
              <a:avLst/>
            </a:prstGeom>
            <a:noFill/>
          </p:spPr>
          <p:txBody>
            <a:bodyPr wrap="square" rtlCol="0">
              <a:spAutoFit/>
            </a:bodyPr>
            <a:lstStyle/>
            <a:p>
              <a:pPr algn="ctr"/>
              <a:r>
                <a:rPr lang="en-US" sz="1000" b="1" dirty="0">
                  <a:solidFill>
                    <a:srgbClr val="A41D28"/>
                  </a:solidFill>
                  <a:latin typeface="Myriad Pro" pitchFamily="34" charset="0"/>
                </a:rPr>
                <a:t>Invest</a:t>
              </a:r>
            </a:p>
            <a:p>
              <a:pPr algn="ctr"/>
              <a:r>
                <a:rPr lang="en-US" sz="1000" b="1" dirty="0">
                  <a:solidFill>
                    <a:srgbClr val="A41D28"/>
                  </a:solidFill>
                  <a:latin typeface="Myriad Pro" pitchFamily="34" charset="0"/>
                </a:rPr>
                <a:t>Grow</a:t>
              </a:r>
            </a:p>
            <a:p>
              <a:pPr algn="ctr"/>
              <a:r>
                <a:rPr lang="en-US" sz="1000" b="1" dirty="0">
                  <a:solidFill>
                    <a:srgbClr val="A41D28"/>
                  </a:solidFill>
                  <a:latin typeface="Myriad Pro" pitchFamily="34" charset="0"/>
                </a:rPr>
                <a:t>Team</a:t>
              </a:r>
            </a:p>
          </p:txBody>
        </p:sp>
        <p:sp>
          <p:nvSpPr>
            <p:cNvPr id="8" name="TextBox 7"/>
            <p:cNvSpPr txBox="1"/>
            <p:nvPr/>
          </p:nvSpPr>
          <p:spPr>
            <a:xfrm>
              <a:off x="3762262" y="2216345"/>
              <a:ext cx="953607" cy="553998"/>
            </a:xfrm>
            <a:prstGeom prst="rect">
              <a:avLst/>
            </a:prstGeom>
            <a:noFill/>
          </p:spPr>
          <p:txBody>
            <a:bodyPr wrap="square" rtlCol="0">
              <a:spAutoFit/>
            </a:bodyPr>
            <a:lstStyle/>
            <a:p>
              <a:pPr algn="ctr"/>
              <a:r>
                <a:rPr lang="en-US" sz="1000" b="1" dirty="0">
                  <a:solidFill>
                    <a:srgbClr val="315025"/>
                  </a:solidFill>
                  <a:latin typeface="Myriad Pro" pitchFamily="34" charset="0"/>
                </a:rPr>
                <a:t>Measure</a:t>
              </a:r>
            </a:p>
            <a:p>
              <a:pPr algn="ctr"/>
              <a:r>
                <a:rPr lang="en-US" sz="1000" b="1" dirty="0">
                  <a:solidFill>
                    <a:srgbClr val="315025"/>
                  </a:solidFill>
                  <a:latin typeface="Myriad Pro" pitchFamily="34" charset="0"/>
                </a:rPr>
                <a:t>Incent</a:t>
              </a:r>
            </a:p>
            <a:p>
              <a:pPr algn="ctr"/>
              <a:r>
                <a:rPr lang="en-US" sz="1000" b="1" dirty="0">
                  <a:solidFill>
                    <a:srgbClr val="315025"/>
                  </a:solidFill>
                  <a:latin typeface="Myriad Pro" pitchFamily="34" charset="0"/>
                </a:rPr>
                <a:t>Expand</a:t>
              </a:r>
            </a:p>
          </p:txBody>
        </p:sp>
        <p:sp>
          <p:nvSpPr>
            <p:cNvPr id="9" name="TextBox 8"/>
            <p:cNvSpPr txBox="1"/>
            <p:nvPr/>
          </p:nvSpPr>
          <p:spPr>
            <a:xfrm>
              <a:off x="4219361" y="1643208"/>
              <a:ext cx="1073200" cy="553998"/>
            </a:xfrm>
            <a:prstGeom prst="rect">
              <a:avLst/>
            </a:prstGeom>
            <a:noFill/>
          </p:spPr>
          <p:txBody>
            <a:bodyPr wrap="square" rtlCol="0">
              <a:spAutoFit/>
            </a:bodyPr>
            <a:lstStyle/>
            <a:p>
              <a:pPr algn="ctr"/>
              <a:r>
                <a:rPr lang="en-US" sz="1000" b="1" dirty="0">
                  <a:solidFill>
                    <a:srgbClr val="3D1F7D"/>
                  </a:solidFill>
                  <a:latin typeface="Myriad Pro" pitchFamily="34" charset="0"/>
                </a:rPr>
                <a:t>Economize</a:t>
              </a:r>
            </a:p>
            <a:p>
              <a:pPr algn="ctr"/>
              <a:r>
                <a:rPr lang="en-US" sz="1000" b="1" dirty="0">
                  <a:solidFill>
                    <a:srgbClr val="3D1F7D"/>
                  </a:solidFill>
                  <a:latin typeface="Myriad Pro" pitchFamily="34" charset="0"/>
                </a:rPr>
                <a:t>Systematize</a:t>
              </a:r>
            </a:p>
            <a:p>
              <a:pPr algn="ctr"/>
              <a:r>
                <a:rPr lang="en-US" sz="1000" b="1" dirty="0">
                  <a:solidFill>
                    <a:srgbClr val="3D1F7D"/>
                  </a:solidFill>
                  <a:latin typeface="Myriad Pro" pitchFamily="34" charset="0"/>
                </a:rPr>
                <a:t>Specialize</a:t>
              </a:r>
            </a:p>
          </p:txBody>
        </p:sp>
        <p:sp>
          <p:nvSpPr>
            <p:cNvPr id="10" name="TextBox 9"/>
            <p:cNvSpPr txBox="1"/>
            <p:nvPr/>
          </p:nvSpPr>
          <p:spPr>
            <a:xfrm>
              <a:off x="4691768" y="1112432"/>
              <a:ext cx="1153640" cy="553998"/>
            </a:xfrm>
            <a:prstGeom prst="rect">
              <a:avLst/>
            </a:prstGeom>
            <a:noFill/>
          </p:spPr>
          <p:txBody>
            <a:bodyPr wrap="square" rtlCol="0">
              <a:spAutoFit/>
            </a:bodyPr>
            <a:lstStyle/>
            <a:p>
              <a:pPr algn="ctr"/>
              <a:r>
                <a:rPr lang="en-US" sz="1000" b="1" dirty="0">
                  <a:solidFill>
                    <a:srgbClr val="2071AF"/>
                  </a:solidFill>
                  <a:latin typeface="Myriad Pro" pitchFamily="34" charset="0"/>
                </a:rPr>
                <a:t>Reproduce</a:t>
              </a:r>
            </a:p>
            <a:p>
              <a:pPr algn="ctr"/>
              <a:r>
                <a:rPr lang="en-US" sz="1000" b="1" dirty="0">
                  <a:solidFill>
                    <a:srgbClr val="2071AF"/>
                  </a:solidFill>
                  <a:latin typeface="Myriad Pro" pitchFamily="34" charset="0"/>
                </a:rPr>
                <a:t>Acquire</a:t>
              </a:r>
            </a:p>
            <a:p>
              <a:pPr algn="ctr"/>
              <a:r>
                <a:rPr lang="en-US" sz="1000" b="1" dirty="0">
                  <a:solidFill>
                    <a:srgbClr val="2071AF"/>
                  </a:solidFill>
                  <a:latin typeface="Myriad Pro" pitchFamily="34" charset="0"/>
                </a:rPr>
                <a:t>Harvest</a:t>
              </a:r>
            </a:p>
          </p:txBody>
        </p:sp>
        <p:grpSp>
          <p:nvGrpSpPr>
            <p:cNvPr id="11" name="Group 10"/>
            <p:cNvGrpSpPr/>
            <p:nvPr/>
          </p:nvGrpSpPr>
          <p:grpSpPr>
            <a:xfrm>
              <a:off x="2904528" y="3213356"/>
              <a:ext cx="1737191" cy="1013600"/>
              <a:chOff x="2898884" y="3213356"/>
              <a:chExt cx="1737191" cy="1013600"/>
            </a:xfrm>
          </p:grpSpPr>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8884" y="3213356"/>
                <a:ext cx="1737191" cy="1013600"/>
              </a:xfrm>
              <a:prstGeom prst="rect">
                <a:avLst/>
              </a:prstGeom>
              <a:noFill/>
              <a:ln>
                <a:noFill/>
              </a:ln>
            </p:spPr>
          </p:pic>
          <p:grpSp>
            <p:nvGrpSpPr>
              <p:cNvPr id="37" name="Group 36"/>
              <p:cNvGrpSpPr/>
              <p:nvPr/>
            </p:nvGrpSpPr>
            <p:grpSpPr>
              <a:xfrm>
                <a:off x="3482961" y="3463413"/>
                <a:ext cx="611438" cy="534545"/>
                <a:chOff x="3436285" y="3626210"/>
                <a:chExt cx="621615" cy="543442"/>
              </a:xfrm>
            </p:grpSpPr>
            <p:sp>
              <p:nvSpPr>
                <p:cNvPr id="38" name="TextBox 37"/>
                <p:cNvSpPr txBox="1"/>
                <p:nvPr/>
              </p:nvSpPr>
              <p:spPr>
                <a:xfrm>
                  <a:off x="3436285" y="3626210"/>
                  <a:ext cx="400050" cy="400110"/>
                </a:xfrm>
                <a:prstGeom prst="rect">
                  <a:avLst/>
                </a:prstGeom>
                <a:noFill/>
              </p:spPr>
              <p:txBody>
                <a:bodyPr wrap="square" rtlCol="0">
                  <a:spAutoFit/>
                </a:bodyPr>
                <a:lstStyle/>
                <a:p>
                  <a:r>
                    <a:rPr lang="en-US" sz="2000" b="1" dirty="0">
                      <a:solidFill>
                        <a:schemeClr val="bg1"/>
                      </a:solidFill>
                      <a:latin typeface="Myriad Pro" pitchFamily="34" charset="0"/>
                    </a:rPr>
                    <a:t>2</a:t>
                  </a:r>
                </a:p>
              </p:txBody>
            </p:sp>
            <p:sp>
              <p:nvSpPr>
                <p:cNvPr id="39" name="TextBox 38"/>
                <p:cNvSpPr txBox="1"/>
                <p:nvPr/>
              </p:nvSpPr>
              <p:spPr>
                <a:xfrm>
                  <a:off x="3439924" y="3919333"/>
                  <a:ext cx="617976" cy="250319"/>
                </a:xfrm>
                <a:prstGeom prst="rect">
                  <a:avLst/>
                </a:prstGeom>
                <a:noFill/>
              </p:spPr>
              <p:txBody>
                <a:bodyPr wrap="none" rtlCol="0">
                  <a:spAutoFit/>
                </a:bodyPr>
                <a:lstStyle/>
                <a:p>
                  <a:r>
                    <a:rPr lang="en-US" sz="1000" b="1" dirty="0">
                      <a:solidFill>
                        <a:schemeClr val="bg1"/>
                      </a:solidFill>
                      <a:latin typeface="Myriad Pro" pitchFamily="34" charset="0"/>
                    </a:rPr>
                    <a:t>CHAOS</a:t>
                  </a:r>
                </a:p>
              </p:txBody>
            </p:sp>
            <p:pic>
              <p:nvPicPr>
                <p:cNvPr id="40" name="Pictur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2793" y="3718558"/>
                  <a:ext cx="248031" cy="224410"/>
                </a:xfrm>
                <a:prstGeom prst="rect">
                  <a:avLst/>
                </a:prstGeom>
              </p:spPr>
            </p:pic>
          </p:grpSp>
        </p:grpSp>
        <p:grpSp>
          <p:nvGrpSpPr>
            <p:cNvPr id="12" name="Group 11"/>
            <p:cNvGrpSpPr/>
            <p:nvPr/>
          </p:nvGrpSpPr>
          <p:grpSpPr>
            <a:xfrm>
              <a:off x="4015403" y="2506547"/>
              <a:ext cx="1352108" cy="1352108"/>
              <a:chOff x="4009759" y="2506547"/>
              <a:chExt cx="1352108" cy="1352108"/>
            </a:xfrm>
          </p:grpSpPr>
          <p:pic>
            <p:nvPicPr>
              <p:cNvPr id="31" name="Pictur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09759" y="2506547"/>
                <a:ext cx="1352108" cy="1352108"/>
              </a:xfrm>
              <a:prstGeom prst="rect">
                <a:avLst/>
              </a:prstGeom>
            </p:spPr>
          </p:pic>
          <p:grpSp>
            <p:nvGrpSpPr>
              <p:cNvPr id="32" name="Group 31"/>
              <p:cNvGrpSpPr/>
              <p:nvPr/>
            </p:nvGrpSpPr>
            <p:grpSpPr>
              <a:xfrm>
                <a:off x="4317613" y="2857206"/>
                <a:ext cx="779342" cy="544924"/>
                <a:chOff x="4443220" y="2954043"/>
                <a:chExt cx="744114" cy="520292"/>
              </a:xfrm>
            </p:grpSpPr>
            <p:sp>
              <p:nvSpPr>
                <p:cNvPr id="33" name="TextBox 32"/>
                <p:cNvSpPr txBox="1"/>
                <p:nvPr/>
              </p:nvSpPr>
              <p:spPr>
                <a:xfrm>
                  <a:off x="4539367" y="2954043"/>
                  <a:ext cx="400050" cy="400110"/>
                </a:xfrm>
                <a:prstGeom prst="rect">
                  <a:avLst/>
                </a:prstGeom>
                <a:noFill/>
              </p:spPr>
              <p:txBody>
                <a:bodyPr wrap="square" rtlCol="0">
                  <a:spAutoFit/>
                </a:bodyPr>
                <a:lstStyle/>
                <a:p>
                  <a:r>
                    <a:rPr lang="en-US" sz="2000" b="1" dirty="0">
                      <a:solidFill>
                        <a:schemeClr val="bg1"/>
                      </a:solidFill>
                      <a:latin typeface="Myriad Pro" pitchFamily="34" charset="0"/>
                    </a:rPr>
                    <a:t>3</a:t>
                  </a:r>
                </a:p>
              </p:txBody>
            </p:sp>
            <p:sp>
              <p:nvSpPr>
                <p:cNvPr id="34" name="TextBox 33"/>
                <p:cNvSpPr txBox="1"/>
                <p:nvPr/>
              </p:nvSpPr>
              <p:spPr>
                <a:xfrm>
                  <a:off x="4443220" y="3228114"/>
                  <a:ext cx="744114" cy="246221"/>
                </a:xfrm>
                <a:prstGeom prst="rect">
                  <a:avLst/>
                </a:prstGeom>
                <a:noFill/>
              </p:spPr>
              <p:txBody>
                <a:bodyPr wrap="none" rtlCol="0">
                  <a:spAutoFit/>
                </a:bodyPr>
                <a:lstStyle/>
                <a:p>
                  <a:r>
                    <a:rPr lang="en-US" sz="1000" b="1" dirty="0">
                      <a:solidFill>
                        <a:schemeClr val="bg1"/>
                      </a:solidFill>
                      <a:latin typeface="Myriad Pro" pitchFamily="34" charset="0"/>
                    </a:rPr>
                    <a:t>CONTROL</a:t>
                  </a:r>
                </a:p>
              </p:txBody>
            </p:sp>
            <p:pic>
              <p:nvPicPr>
                <p:cNvPr id="35" name="Picture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05751" y="3033712"/>
                  <a:ext cx="165333" cy="213025"/>
                </a:xfrm>
                <a:prstGeom prst="rect">
                  <a:avLst/>
                </a:prstGeom>
              </p:spPr>
            </p:pic>
          </p:grpSp>
        </p:grpSp>
        <p:grpSp>
          <p:nvGrpSpPr>
            <p:cNvPr id="13" name="Group 12"/>
            <p:cNvGrpSpPr/>
            <p:nvPr/>
          </p:nvGrpSpPr>
          <p:grpSpPr>
            <a:xfrm>
              <a:off x="4756600" y="1804944"/>
              <a:ext cx="1319428" cy="1319428"/>
              <a:chOff x="4750956" y="1804944"/>
              <a:chExt cx="1319428" cy="1319428"/>
            </a:xfrm>
          </p:grpSpPr>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50956" y="1804944"/>
                <a:ext cx="1319428" cy="1319428"/>
              </a:xfrm>
              <a:prstGeom prst="rect">
                <a:avLst/>
              </a:prstGeom>
            </p:spPr>
          </p:pic>
          <p:grpSp>
            <p:nvGrpSpPr>
              <p:cNvPr id="27" name="Group 26"/>
              <p:cNvGrpSpPr/>
              <p:nvPr/>
            </p:nvGrpSpPr>
            <p:grpSpPr>
              <a:xfrm>
                <a:off x="4962315" y="2129555"/>
                <a:ext cx="907954" cy="526999"/>
                <a:chOff x="5122071" y="2147825"/>
                <a:chExt cx="896399" cy="520292"/>
              </a:xfrm>
            </p:grpSpPr>
            <p:sp>
              <p:nvSpPr>
                <p:cNvPr id="28" name="TextBox 27"/>
                <p:cNvSpPr txBox="1"/>
                <p:nvPr/>
              </p:nvSpPr>
              <p:spPr>
                <a:xfrm>
                  <a:off x="5303952" y="2147825"/>
                  <a:ext cx="400050" cy="400110"/>
                </a:xfrm>
                <a:prstGeom prst="rect">
                  <a:avLst/>
                </a:prstGeom>
                <a:noFill/>
              </p:spPr>
              <p:txBody>
                <a:bodyPr wrap="square" rtlCol="0">
                  <a:spAutoFit/>
                </a:bodyPr>
                <a:lstStyle/>
                <a:p>
                  <a:r>
                    <a:rPr lang="en-US" sz="2000" b="1" dirty="0">
                      <a:solidFill>
                        <a:schemeClr val="bg1"/>
                      </a:solidFill>
                      <a:latin typeface="Myriad Pro" pitchFamily="34" charset="0"/>
                    </a:rPr>
                    <a:t>4</a:t>
                  </a:r>
                </a:p>
              </p:txBody>
            </p:sp>
            <p:sp>
              <p:nvSpPr>
                <p:cNvPr id="29" name="TextBox 28"/>
                <p:cNvSpPr txBox="1"/>
                <p:nvPr/>
              </p:nvSpPr>
              <p:spPr>
                <a:xfrm>
                  <a:off x="5122071" y="2421896"/>
                  <a:ext cx="896399" cy="246221"/>
                </a:xfrm>
                <a:prstGeom prst="rect">
                  <a:avLst/>
                </a:prstGeom>
                <a:noFill/>
              </p:spPr>
              <p:txBody>
                <a:bodyPr wrap="none" rtlCol="0">
                  <a:spAutoFit/>
                </a:bodyPr>
                <a:lstStyle/>
                <a:p>
                  <a:r>
                    <a:rPr lang="en-US" sz="1000" b="1" dirty="0">
                      <a:solidFill>
                        <a:schemeClr val="bg1"/>
                      </a:solidFill>
                      <a:latin typeface="Myriad Pro" pitchFamily="34" charset="0"/>
                    </a:rPr>
                    <a:t>PROSPERITY</a:t>
                  </a:r>
                </a:p>
              </p:txBody>
            </p:sp>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64824" y="2209799"/>
                  <a:ext cx="233901" cy="237980"/>
                </a:xfrm>
                <a:prstGeom prst="rect">
                  <a:avLst/>
                </a:prstGeom>
              </p:spPr>
            </p:pic>
          </p:grpSp>
        </p:grpSp>
        <p:grpSp>
          <p:nvGrpSpPr>
            <p:cNvPr id="14" name="Group 13"/>
            <p:cNvGrpSpPr/>
            <p:nvPr/>
          </p:nvGrpSpPr>
          <p:grpSpPr>
            <a:xfrm>
              <a:off x="2180772" y="2516071"/>
              <a:ext cx="1343827" cy="1343827"/>
              <a:chOff x="2175128" y="2516071"/>
              <a:chExt cx="1343827" cy="1343827"/>
            </a:xfrm>
          </p:grpSpPr>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75128" y="2516071"/>
                <a:ext cx="1343827" cy="1343827"/>
              </a:xfrm>
              <a:prstGeom prst="rect">
                <a:avLst/>
              </a:prstGeom>
              <a:noFill/>
              <a:ln>
                <a:noFill/>
              </a:ln>
            </p:spPr>
          </p:pic>
          <p:grpSp>
            <p:nvGrpSpPr>
              <p:cNvPr id="22" name="Group 21"/>
              <p:cNvGrpSpPr/>
              <p:nvPr/>
            </p:nvGrpSpPr>
            <p:grpSpPr>
              <a:xfrm>
                <a:off x="2452594" y="2824164"/>
                <a:ext cx="776175" cy="599216"/>
                <a:chOff x="3330612" y="3560462"/>
                <a:chExt cx="789093" cy="609190"/>
              </a:xfrm>
            </p:grpSpPr>
            <p:sp>
              <p:nvSpPr>
                <p:cNvPr id="23" name="TextBox 22"/>
                <p:cNvSpPr txBox="1"/>
                <p:nvPr/>
              </p:nvSpPr>
              <p:spPr>
                <a:xfrm>
                  <a:off x="3436285" y="3626210"/>
                  <a:ext cx="400050" cy="406770"/>
                </a:xfrm>
                <a:prstGeom prst="rect">
                  <a:avLst/>
                </a:prstGeom>
                <a:noFill/>
              </p:spPr>
              <p:txBody>
                <a:bodyPr wrap="square" rtlCol="0">
                  <a:spAutoFit/>
                </a:bodyPr>
                <a:lstStyle/>
                <a:p>
                  <a:r>
                    <a:rPr lang="en-US" sz="2000" b="1" dirty="0">
                      <a:solidFill>
                        <a:schemeClr val="bg1"/>
                      </a:solidFill>
                      <a:latin typeface="Myriad Pro" pitchFamily="34" charset="0"/>
                    </a:rPr>
                    <a:t>1</a:t>
                  </a:r>
                </a:p>
              </p:txBody>
            </p:sp>
            <p:sp>
              <p:nvSpPr>
                <p:cNvPr id="24" name="TextBox 23"/>
                <p:cNvSpPr txBox="1"/>
                <p:nvPr/>
              </p:nvSpPr>
              <p:spPr>
                <a:xfrm>
                  <a:off x="3330612" y="3919333"/>
                  <a:ext cx="789093" cy="250319"/>
                </a:xfrm>
                <a:prstGeom prst="rect">
                  <a:avLst/>
                </a:prstGeom>
                <a:noFill/>
              </p:spPr>
              <p:txBody>
                <a:bodyPr wrap="none" rtlCol="0">
                  <a:spAutoFit/>
                </a:bodyPr>
                <a:lstStyle/>
                <a:p>
                  <a:r>
                    <a:rPr lang="en-US" sz="1000" b="1" dirty="0">
                      <a:solidFill>
                        <a:schemeClr val="bg1"/>
                      </a:solidFill>
                      <a:latin typeface="Myriad Pro" pitchFamily="34" charset="0"/>
                    </a:rPr>
                    <a:t>CREATION</a:t>
                  </a:r>
                </a:p>
              </p:txBody>
            </p:sp>
            <p:pic>
              <p:nvPicPr>
                <p:cNvPr id="25" name="Picture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78999" y="3560462"/>
                  <a:ext cx="223463" cy="382504"/>
                </a:xfrm>
                <a:prstGeom prst="rect">
                  <a:avLst/>
                </a:prstGeom>
              </p:spPr>
            </p:pic>
          </p:grpSp>
        </p:grpSp>
        <p:grpSp>
          <p:nvGrpSpPr>
            <p:cNvPr id="15" name="Group 14"/>
            <p:cNvGrpSpPr/>
            <p:nvPr/>
          </p:nvGrpSpPr>
          <p:grpSpPr>
            <a:xfrm>
              <a:off x="5471920" y="1167932"/>
              <a:ext cx="1235679" cy="1244871"/>
              <a:chOff x="5454988" y="1156644"/>
              <a:chExt cx="1258960" cy="1268325"/>
            </a:xfrm>
          </p:grpSpPr>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54988" y="1156644"/>
                <a:ext cx="1258960" cy="1268325"/>
              </a:xfrm>
              <a:prstGeom prst="rect">
                <a:avLst/>
              </a:prstGeom>
            </p:spPr>
          </p:pic>
          <p:grpSp>
            <p:nvGrpSpPr>
              <p:cNvPr id="17" name="Group 16"/>
              <p:cNvGrpSpPr/>
              <p:nvPr/>
            </p:nvGrpSpPr>
            <p:grpSpPr>
              <a:xfrm>
                <a:off x="5763110" y="1392140"/>
                <a:ext cx="755335" cy="534545"/>
                <a:chOff x="3282108" y="3666630"/>
                <a:chExt cx="767907" cy="543442"/>
              </a:xfrm>
            </p:grpSpPr>
            <p:sp>
              <p:nvSpPr>
                <p:cNvPr id="18" name="TextBox 17"/>
                <p:cNvSpPr txBox="1"/>
                <p:nvPr/>
              </p:nvSpPr>
              <p:spPr>
                <a:xfrm>
                  <a:off x="3382939" y="3666630"/>
                  <a:ext cx="400050" cy="406770"/>
                </a:xfrm>
                <a:prstGeom prst="rect">
                  <a:avLst/>
                </a:prstGeom>
                <a:noFill/>
              </p:spPr>
              <p:txBody>
                <a:bodyPr wrap="square" rtlCol="0">
                  <a:spAutoFit/>
                </a:bodyPr>
                <a:lstStyle/>
                <a:p>
                  <a:r>
                    <a:rPr lang="en-US" sz="2000" b="1" dirty="0">
                      <a:solidFill>
                        <a:schemeClr val="bg1"/>
                      </a:solidFill>
                      <a:latin typeface="Myriad Pro" pitchFamily="34" charset="0"/>
                    </a:rPr>
                    <a:t>5</a:t>
                  </a:r>
                </a:p>
              </p:txBody>
            </p:sp>
            <p:sp>
              <p:nvSpPr>
                <p:cNvPr id="19" name="TextBox 18"/>
                <p:cNvSpPr txBox="1"/>
                <p:nvPr/>
              </p:nvSpPr>
              <p:spPr>
                <a:xfrm>
                  <a:off x="3282108" y="3959753"/>
                  <a:ext cx="767907" cy="250319"/>
                </a:xfrm>
                <a:prstGeom prst="rect">
                  <a:avLst/>
                </a:prstGeom>
                <a:noFill/>
              </p:spPr>
              <p:txBody>
                <a:bodyPr wrap="none" rtlCol="0">
                  <a:spAutoFit/>
                </a:bodyPr>
                <a:lstStyle/>
                <a:p>
                  <a:r>
                    <a:rPr lang="en-US" sz="1000" b="1" dirty="0">
                      <a:solidFill>
                        <a:schemeClr val="bg1"/>
                      </a:solidFill>
                      <a:latin typeface="Myriad Pro" pitchFamily="34" charset="0"/>
                    </a:rPr>
                    <a:t>FREEDOM</a:t>
                  </a:r>
                </a:p>
              </p:txBody>
            </p:sp>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27291" y="3703089"/>
                  <a:ext cx="256978" cy="285141"/>
                </a:xfrm>
                <a:prstGeom prst="rect">
                  <a:avLst/>
                </a:prstGeom>
              </p:spPr>
            </p:pic>
          </p:grpSp>
        </p:grpSp>
      </p:grpSp>
    </p:spTree>
    <p:extLst>
      <p:ext uri="{BB962C8B-B14F-4D97-AF65-F5344CB8AC3E}">
        <p14:creationId xmlns:p14="http://schemas.microsoft.com/office/powerpoint/2010/main" val="4089034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205977"/>
            <a:ext cx="6851650" cy="1281417"/>
          </a:xfrm>
        </p:spPr>
        <p:txBody>
          <a:bodyPr/>
          <a:lstStyle/>
          <a:p>
            <a:r>
              <a:rPr lang="en-US" dirty="0"/>
              <a:t>Economize | Systematize | Specialize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1077647"/>
              </p:ext>
            </p:extLst>
          </p:nvPr>
        </p:nvGraphicFramePr>
        <p:xfrm>
          <a:off x="457200" y="1689100"/>
          <a:ext cx="8229600" cy="2682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8" name="Group 17"/>
          <p:cNvGrpSpPr/>
          <p:nvPr/>
        </p:nvGrpSpPr>
        <p:grpSpPr>
          <a:xfrm>
            <a:off x="686351" y="529879"/>
            <a:ext cx="907954" cy="526999"/>
            <a:chOff x="5122071" y="2147825"/>
            <a:chExt cx="896399" cy="520292"/>
          </a:xfrm>
        </p:grpSpPr>
        <p:sp>
          <p:nvSpPr>
            <p:cNvPr id="19" name="TextBox 18"/>
            <p:cNvSpPr txBox="1"/>
            <p:nvPr/>
          </p:nvSpPr>
          <p:spPr>
            <a:xfrm>
              <a:off x="5303952" y="2147825"/>
              <a:ext cx="400050" cy="400110"/>
            </a:xfrm>
            <a:prstGeom prst="rect">
              <a:avLst/>
            </a:prstGeom>
            <a:noFill/>
          </p:spPr>
          <p:txBody>
            <a:bodyPr wrap="square" rtlCol="0">
              <a:spAutoFit/>
            </a:bodyPr>
            <a:lstStyle/>
            <a:p>
              <a:r>
                <a:rPr lang="en-US" sz="2000" b="1" dirty="0">
                  <a:solidFill>
                    <a:schemeClr val="bg1"/>
                  </a:solidFill>
                  <a:latin typeface="Myriad Pro" pitchFamily="34" charset="0"/>
                </a:rPr>
                <a:t>4</a:t>
              </a:r>
            </a:p>
          </p:txBody>
        </p:sp>
        <p:sp>
          <p:nvSpPr>
            <p:cNvPr id="20" name="TextBox 19"/>
            <p:cNvSpPr txBox="1"/>
            <p:nvPr/>
          </p:nvSpPr>
          <p:spPr>
            <a:xfrm>
              <a:off x="5122071" y="2421896"/>
              <a:ext cx="896399" cy="246221"/>
            </a:xfrm>
            <a:prstGeom prst="rect">
              <a:avLst/>
            </a:prstGeom>
            <a:noFill/>
          </p:spPr>
          <p:txBody>
            <a:bodyPr wrap="none" rtlCol="0">
              <a:spAutoFit/>
            </a:bodyPr>
            <a:lstStyle/>
            <a:p>
              <a:r>
                <a:rPr lang="en-US" sz="1000" b="1" dirty="0">
                  <a:solidFill>
                    <a:schemeClr val="bg1"/>
                  </a:solidFill>
                  <a:latin typeface="Myriad Pro" pitchFamily="34" charset="0"/>
                </a:rPr>
                <a:t>PROSPERITY</a:t>
              </a:r>
            </a:p>
          </p:txBody>
        </p:sp>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64824" y="2209799"/>
              <a:ext cx="233901" cy="237980"/>
            </a:xfrm>
            <a:prstGeom prst="rect">
              <a:avLst/>
            </a:prstGeom>
          </p:spPr>
        </p:pic>
      </p:grpSp>
      <p:grpSp>
        <p:nvGrpSpPr>
          <p:cNvPr id="10" name="Group 9"/>
          <p:cNvGrpSpPr/>
          <p:nvPr/>
        </p:nvGrpSpPr>
        <p:grpSpPr>
          <a:xfrm>
            <a:off x="492029" y="224637"/>
            <a:ext cx="1319428" cy="1319428"/>
            <a:chOff x="4750956" y="1804944"/>
            <a:chExt cx="1319428" cy="1319428"/>
          </a:xfrm>
        </p:grpSpPr>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50956" y="1804944"/>
              <a:ext cx="1319428" cy="1319428"/>
            </a:xfrm>
            <a:prstGeom prst="rect">
              <a:avLst/>
            </a:prstGeom>
          </p:spPr>
        </p:pic>
        <p:grpSp>
          <p:nvGrpSpPr>
            <p:cNvPr id="12" name="Group 11"/>
            <p:cNvGrpSpPr/>
            <p:nvPr/>
          </p:nvGrpSpPr>
          <p:grpSpPr>
            <a:xfrm>
              <a:off x="4962315" y="2129555"/>
              <a:ext cx="907954" cy="526999"/>
              <a:chOff x="5122071" y="2147825"/>
              <a:chExt cx="896399" cy="520292"/>
            </a:xfrm>
          </p:grpSpPr>
          <p:sp>
            <p:nvSpPr>
              <p:cNvPr id="13" name="TextBox 12"/>
              <p:cNvSpPr txBox="1"/>
              <p:nvPr/>
            </p:nvSpPr>
            <p:spPr>
              <a:xfrm>
                <a:off x="5303952" y="2147825"/>
                <a:ext cx="400050" cy="400110"/>
              </a:xfrm>
              <a:prstGeom prst="rect">
                <a:avLst/>
              </a:prstGeom>
              <a:noFill/>
            </p:spPr>
            <p:txBody>
              <a:bodyPr wrap="square" rtlCol="0">
                <a:spAutoFit/>
              </a:bodyPr>
              <a:lstStyle/>
              <a:p>
                <a:r>
                  <a:rPr lang="en-US" sz="2000" b="1" dirty="0">
                    <a:solidFill>
                      <a:schemeClr val="bg1"/>
                    </a:solidFill>
                    <a:latin typeface="Myriad Pro" pitchFamily="34" charset="0"/>
                  </a:rPr>
                  <a:t>4</a:t>
                </a:r>
              </a:p>
            </p:txBody>
          </p:sp>
          <p:sp>
            <p:nvSpPr>
              <p:cNvPr id="14" name="TextBox 13"/>
              <p:cNvSpPr txBox="1"/>
              <p:nvPr/>
            </p:nvSpPr>
            <p:spPr>
              <a:xfrm>
                <a:off x="5122071" y="2421896"/>
                <a:ext cx="896399" cy="246221"/>
              </a:xfrm>
              <a:prstGeom prst="rect">
                <a:avLst/>
              </a:prstGeom>
              <a:noFill/>
            </p:spPr>
            <p:txBody>
              <a:bodyPr wrap="none" rtlCol="0">
                <a:spAutoFit/>
              </a:bodyPr>
              <a:lstStyle/>
              <a:p>
                <a:r>
                  <a:rPr lang="en-US" sz="1000" b="1" dirty="0">
                    <a:solidFill>
                      <a:schemeClr val="bg1"/>
                    </a:solidFill>
                    <a:latin typeface="Myriad Pro" pitchFamily="34" charset="0"/>
                  </a:rPr>
                  <a:t>PROSPERITY</a:t>
                </a: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64824" y="2209799"/>
                <a:ext cx="233901" cy="237980"/>
              </a:xfrm>
              <a:prstGeom prst="rect">
                <a:avLst/>
              </a:prstGeom>
            </p:spPr>
          </p:pic>
        </p:grpSp>
      </p:grpSp>
    </p:spTree>
    <p:extLst>
      <p:ext uri="{BB962C8B-B14F-4D97-AF65-F5344CB8AC3E}">
        <p14:creationId xmlns:p14="http://schemas.microsoft.com/office/powerpoint/2010/main" val="959822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Management Plan (TMG)</a:t>
            </a:r>
          </a:p>
        </p:txBody>
      </p:sp>
      <p:pic>
        <p:nvPicPr>
          <p:cNvPr id="8" name="Picture 8"/>
          <p:cNvPicPr>
            <a:picLocks noChangeAspect="1" noChangeArrowheads="1"/>
          </p:cNvPicPr>
          <p:nvPr/>
        </p:nvPicPr>
        <p:blipFill>
          <a:blip r:embed="rId2" cstate="print"/>
          <a:srcRect/>
          <a:stretch>
            <a:fillRect/>
          </a:stretch>
        </p:blipFill>
        <p:spPr bwMode="auto">
          <a:xfrm>
            <a:off x="580913" y="1108375"/>
            <a:ext cx="5094666" cy="3067930"/>
          </a:xfrm>
          <a:prstGeom prst="rect">
            <a:avLst/>
          </a:prstGeom>
          <a:ln>
            <a:noFill/>
          </a:ln>
          <a:effectLst>
            <a:outerShdw blurRad="292100" dist="139700" dir="2700000" algn="tl" rotWithShape="0">
              <a:srgbClr val="333333">
                <a:alpha val="65000"/>
              </a:srgbClr>
            </a:outerShdw>
          </a:effectLst>
        </p:spPr>
      </p:pic>
      <p:pic>
        <p:nvPicPr>
          <p:cNvPr id="9" name="Picture 7"/>
          <p:cNvPicPr>
            <a:picLocks noChangeAspect="1" noChangeArrowheads="1"/>
          </p:cNvPicPr>
          <p:nvPr/>
        </p:nvPicPr>
        <p:blipFill>
          <a:blip r:embed="rId3" cstate="print"/>
          <a:srcRect l="14551" t="8621"/>
          <a:stretch>
            <a:fillRect/>
          </a:stretch>
        </p:blipFill>
        <p:spPr bwMode="auto">
          <a:xfrm>
            <a:off x="7062537" y="2083830"/>
            <a:ext cx="1093794" cy="1339021"/>
          </a:xfrm>
          <a:prstGeom prst="rect">
            <a:avLst/>
          </a:prstGeom>
          <a:ln>
            <a:noFill/>
          </a:ln>
          <a:effectLst>
            <a:outerShdw blurRad="292100" dist="139700" dir="2700000" algn="tl" rotWithShape="0">
              <a:srgbClr val="333333">
                <a:alpha val="65000"/>
              </a:srgbClr>
            </a:outerShdw>
          </a:effectLst>
        </p:spPr>
      </p:pic>
      <p:pic>
        <p:nvPicPr>
          <p:cNvPr id="4" name="Picture 3" descr="7-habits-of-highly-effective-peopl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9225" y="1236578"/>
            <a:ext cx="2370768" cy="2635718"/>
          </a:xfrm>
          <a:prstGeom prst="rect">
            <a:avLst/>
          </a:prstGeom>
        </p:spPr>
      </p:pic>
    </p:spTree>
    <p:extLst>
      <p:ext uri="{BB962C8B-B14F-4D97-AF65-F5344CB8AC3E}">
        <p14:creationId xmlns:p14="http://schemas.microsoft.com/office/powerpoint/2010/main" val="2923847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12-20 at 7.42.08 PM.png"/>
          <p:cNvPicPr>
            <a:picLocks noChangeAspect="1"/>
          </p:cNvPicPr>
          <p:nvPr/>
        </p:nvPicPr>
        <p:blipFill rotWithShape="1">
          <a:blip r:embed="rId2">
            <a:extLst>
              <a:ext uri="{28A0092B-C50C-407E-A947-70E740481C1C}">
                <a14:useLocalDpi xmlns:a14="http://schemas.microsoft.com/office/drawing/2010/main" val="0"/>
              </a:ext>
            </a:extLst>
          </a:blip>
          <a:srcRect b="5016"/>
          <a:stretch/>
        </p:blipFill>
        <p:spPr>
          <a:xfrm>
            <a:off x="233680" y="299496"/>
            <a:ext cx="6553200" cy="3822057"/>
          </a:xfrm>
          <a:prstGeom prst="rect">
            <a:avLst/>
          </a:prstGeom>
          <a:ln>
            <a:noFill/>
          </a:ln>
          <a:effectLst>
            <a:outerShdw blurRad="292100" dist="139700" dir="2700000" algn="tl" rotWithShape="0">
              <a:srgbClr val="333333">
                <a:alpha val="65000"/>
              </a:srgbClr>
            </a:outerShdw>
          </a:effectLst>
        </p:spPr>
      </p:pic>
      <p:sp>
        <p:nvSpPr>
          <p:cNvPr id="5" name="Right Arrow 4"/>
          <p:cNvSpPr/>
          <p:nvPr/>
        </p:nvSpPr>
        <p:spPr>
          <a:xfrm rot="12212732">
            <a:off x="1070837" y="3917313"/>
            <a:ext cx="1426753" cy="585472"/>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95121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1316</TotalTime>
  <Words>415</Words>
  <Application>Microsoft Macintosh PowerPoint</Application>
  <PresentationFormat>On-screen Show (16:9)</PresentationFormat>
  <Paragraphs>70</Paragraphs>
  <Slides>15</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Mangal</vt:lpstr>
      <vt:lpstr>Myriad Pro</vt:lpstr>
      <vt:lpstr>Whitney Bold</vt:lpstr>
      <vt:lpstr>Whitney Book</vt:lpstr>
      <vt:lpstr>Whitney Light</vt:lpstr>
      <vt:lpstr>Whitney Semibold</vt:lpstr>
      <vt:lpstr>Office Theme</vt:lpstr>
      <vt:lpstr>Time Management Plan</vt:lpstr>
      <vt:lpstr>HOW TO: Time Management Plan (TMG)</vt:lpstr>
      <vt:lpstr>PowerPoint Presentation</vt:lpstr>
      <vt:lpstr>Silver Bullet Scorecard</vt:lpstr>
      <vt:lpstr>HOW TO: Time Management Plan (TMG)</vt:lpstr>
      <vt:lpstr>PowerPoint Presentation</vt:lpstr>
      <vt:lpstr>Economize | Systematize | Specialize</vt:lpstr>
      <vt:lpstr>Time Management Plan (TMG)</vt:lpstr>
      <vt:lpstr>PowerPoint Presentation</vt:lpstr>
      <vt:lpstr>PowerPoint Presentation</vt:lpstr>
      <vt:lpstr>PowerPoint Presentation</vt:lpstr>
      <vt:lpstr>Time Silver Bullets</vt:lpstr>
      <vt:lpstr>PowerPoint Presentation</vt:lpstr>
      <vt:lpstr>The 6 Steps to Great Time Management</vt:lpstr>
      <vt:lpstr>PowerPoint Presentation</vt:lpstr>
    </vt:vector>
  </TitlesOfParts>
  <Company>TFG</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Dombach</dc:creator>
  <cp:lastModifiedBy>diggitydombach@gmail.com</cp:lastModifiedBy>
  <cp:revision>281</cp:revision>
  <dcterms:created xsi:type="dcterms:W3CDTF">2015-03-21T19:12:08Z</dcterms:created>
  <dcterms:modified xsi:type="dcterms:W3CDTF">2019-05-14T20:05:49Z</dcterms:modified>
</cp:coreProperties>
</file>